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4"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335"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4D6E"/>
    <a:srgbClr val="EE672B"/>
    <a:srgbClr val="5B9BD5"/>
    <a:srgbClr val="7FABFF"/>
    <a:srgbClr val="EEB389"/>
    <a:srgbClr val="E99275"/>
    <a:srgbClr val="A74679"/>
    <a:srgbClr val="843778"/>
    <a:srgbClr val="672C74"/>
    <a:srgbClr val="DE72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1F7C0D-CAAD-42E2-A85F-4617BE9D9BBF}" v="160" dt="2024-04-01T20:38:02.615"/>
    <p1510:client id="{3B6B273E-4AAC-4D52-9EA5-B6857EB362C8}" v="2849" dt="2024-04-01T06:41:50.073"/>
    <p1510:client id="{48F9234B-E7C3-43B7-A1AB-7AFA50070509}" v="39" dt="2024-04-01T02:27:35.966"/>
    <p1510:client id="{6505485E-4EB0-455A-8D94-641E875D453E}" v="2882" dt="2024-04-01T02:25:58"/>
    <p1510:client id="{70A526D2-E395-47DB-9DE7-3982284F7A6A}" v="2022" dt="2024-04-01T08:13:36.559"/>
    <p1510:client id="{7332B0C6-6B25-487B-B568-72145F6B44FE}" v="176" dt="2024-04-01T02:47:48.159"/>
    <p1510:client id="{79ED36DB-0936-482A-9776-7E33FCD98853}" v="24" dt="2024-04-01T18:47:22.763"/>
    <p1510:client id="{CFAFE85F-2C31-442F-895A-D618996C6DAC}" v="1701" dt="2024-04-01T22:32:19.527"/>
    <p1510:client id="{DEA2CB0E-E37B-477D-BD87-10F9FA074FE0}" v="160" dt="2024-04-01T04:32:35.090"/>
    <p1510:client id="{E337BB29-ED54-402A-AE35-EEA7A16B8333}" v="37" dt="2024-04-01T18:51:17.731"/>
    <p1510:client id="{E4EB64FC-9309-4A9C-ADF5-40F7469065B4}" v="696" dt="2024-04-01T04:03:06.115"/>
    <p1510:client id="{EAC04E22-420A-4E43-A46E-133B433FD65F}" v="1097" dt="2024-04-02T00:09:26.660"/>
    <p1510:client id="{EAE7A320-0930-4C03-A060-2ADC207A5F37}" v="4196" dt="2024-03-31T21:10:19.64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606421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hyperlink" Target="https://github.com/JJMtzexe/ibmcourse/blob/main/Applied%20Data%20Science%20Capstone/jupyter-labs-eda-sql-coursera_sqllite.ipynb" TargetMode="External"/><Relationship Id="rId10" Type="http://schemas.openxmlformats.org/officeDocument/2006/relationships/image" Target="../media/image40.png"/><Relationship Id="rId4" Type="http://schemas.openxmlformats.org/officeDocument/2006/relationships/hyperlink" Target="https://github.com/JJMtzexe/ibmcourse/blob/main/Applied%20Data%20Science%20Capstone/labs-jupyter-spacex-Data%20wrangling.ipynb" TargetMode="External"/><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github.com/JJMtzexe/ibmcourse/blob/main/Applied%20Data%20Science%20Capstone/jupyter-labs-eda-dataviz.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JJMtzexe/ibmcourse/blob/main/Applied%20Data%20Science%20Capstone/jupyter-labs-eda-sql-coursera_sqllite.ipynb"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6.png"/><Relationship Id="rId7"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github.com/JJMtzexe/ibmcourse/blob/main/Applied%20Data%20Science%20Capstone/lab_jupyter_launch_site_location.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s://github.com/JJMtzexe/ibmcourse/blob/main/Applied%20Data%20Science%20Capstone/dash_interactivity.ipynb"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36.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27.png"/><Relationship Id="rId10" Type="http://schemas.openxmlformats.org/officeDocument/2006/relationships/image" Target="../media/image54.png"/><Relationship Id="rId4" Type="http://schemas.openxmlformats.org/officeDocument/2006/relationships/hyperlink" Target="https://github.com/JJMtzexe/ibmcourse/blob/main/Applied%20Data%20Science%20Capstone/SpaceX_Machine_Learning_Prediction_Part_5.jupyterlite.ipynb" TargetMode="External"/><Relationship Id="rId9" Type="http://schemas.openxmlformats.org/officeDocument/2006/relationships/image" Target="../media/image53.png"/><Relationship Id="rId1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3" Type="http://schemas.microsoft.com/office/2007/relationships/media" Target="../media/media2.mov"/><Relationship Id="rId7" Type="http://schemas.openxmlformats.org/officeDocument/2006/relationships/image" Target="../media/image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video" Target="../media/media2.mov"/><Relationship Id="rId9" Type="http://schemas.openxmlformats.org/officeDocument/2006/relationships/image" Target="../media/image60.png"/></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1drv.ms/p/s!AkIYBw02q0WthldkPUwvtnOtiwfF?e=oBufXH&amp;nav=eyJzSWQiOjI2OSwiY0lkIjozODY1NjA1OTQ4fQ"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2.png"/><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3.png"/><Relationship Id="rId7" Type="http://schemas.openxmlformats.org/officeDocument/2006/relationships/image" Target="../media/image8.png"/><Relationship Id="rId12"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28.png"/><Relationship Id="rId5" Type="http://schemas.openxmlformats.org/officeDocument/2006/relationships/image" Target="../media/image25.png"/><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image" Target="../media/image10.png"/><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2.png"/><Relationship Id="rId3" Type="http://schemas.openxmlformats.org/officeDocument/2006/relationships/hyperlink" Target="https://api.spacexdata.com/v4/rockets/" TargetMode="External"/><Relationship Id="rId7" Type="http://schemas.openxmlformats.org/officeDocument/2006/relationships/image" Target="../media/image27.png"/><Relationship Id="rId12"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32.png"/><Relationship Id="rId5" Type="http://schemas.openxmlformats.org/officeDocument/2006/relationships/image" Target="../media/image23.png"/><Relationship Id="rId10" Type="http://schemas.openxmlformats.org/officeDocument/2006/relationships/image" Target="../media/image9.png"/><Relationship Id="rId4" Type="http://schemas.openxmlformats.org/officeDocument/2006/relationships/hyperlink" Target="https://github.com/JJMtzexe/ibmcourse/blob/main/Applied%20Data%20Science%20Capstone/jupyter-labs-spacex-data-collection-api.ipynb" TargetMode="External"/><Relationship Id="rId9" Type="http://schemas.openxmlformats.org/officeDocument/2006/relationships/image" Target="../media/image31.png"/><Relationship Id="rId1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github.com/JJMtzexe/ibmcourse/blob/main/Applied%20Data%20Science%20Capstone/jupyter-labs-webscraping.ipynb" TargetMode="External"/><Relationship Id="rId7"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29.png"/><Relationship Id="rId5" Type="http://schemas.openxmlformats.org/officeDocument/2006/relationships/image" Target="../media/image27.png"/><Relationship Id="rId10" Type="http://schemas.openxmlformats.org/officeDocument/2006/relationships/image" Target="../media/image35.png"/><Relationship Id="rId4" Type="http://schemas.openxmlformats.org/officeDocument/2006/relationships/image" Target="../media/image24.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265226"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José Juan Martínez Tapia</a:t>
            </a:r>
          </a:p>
          <a:p>
            <a:r>
              <a:rPr lang="en-US">
                <a:solidFill>
                  <a:schemeClr val="bg2"/>
                </a:solidFill>
                <a:latin typeface="Abadi"/>
                <a:ea typeface="SF Pro" pitchFamily="2" charset="0"/>
                <a:cs typeface="SF Pro" pitchFamily="2" charset="0"/>
              </a:rPr>
              <a:t>28/mar/2024</a:t>
            </a:r>
            <a:endParaRPr lang="en-US">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
        <p:nvSpPr>
          <p:cNvPr id="3" name="Content Placeholder 4">
            <a:extLst>
              <a:ext uri="{FF2B5EF4-FFF2-40B4-BE49-F238E27FC236}">
                <a16:creationId xmlns:a16="http://schemas.microsoft.com/office/drawing/2014/main" id="{8D747E24-AAA3-F3E6-7A1A-07EBDD258288}"/>
              </a:ext>
            </a:extLst>
          </p:cNvPr>
          <p:cNvSpPr txBox="1">
            <a:spLocks/>
          </p:cNvSpPr>
          <p:nvPr/>
        </p:nvSpPr>
        <p:spPr>
          <a:xfrm>
            <a:off x="636661" y="1508125"/>
            <a:ext cx="11160052" cy="172878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solidFill>
                  <a:schemeClr val="accent3">
                    <a:lumMod val="25000"/>
                  </a:schemeClr>
                </a:solidFill>
                <a:latin typeface="Abadi"/>
              </a:rPr>
              <a:t>SQL &amp; Python:</a:t>
            </a:r>
            <a:r>
              <a:rPr lang="en-US" sz="2000">
                <a:solidFill>
                  <a:schemeClr val="accent3">
                    <a:lumMod val="25000"/>
                  </a:schemeClr>
                </a:solidFill>
                <a:latin typeface="Abadi"/>
              </a:rPr>
              <a:t> Analyzed the structure of the data, its datatypes, trends and other useful insights for later on.</a:t>
            </a:r>
          </a:p>
          <a:p>
            <a:r>
              <a:rPr lang="en-US" sz="2000" b="1">
                <a:solidFill>
                  <a:schemeClr val="accent3">
                    <a:lumMod val="25000"/>
                  </a:schemeClr>
                </a:solidFill>
                <a:latin typeface="Abadi"/>
              </a:rPr>
              <a:t>SQL: </a:t>
            </a:r>
            <a:r>
              <a:rPr lang="en-US" sz="2000">
                <a:solidFill>
                  <a:schemeClr val="accent3">
                    <a:lumMod val="25000"/>
                  </a:schemeClr>
                </a:solidFill>
                <a:latin typeface="Abadi"/>
              </a:rPr>
              <a:t>Explored how the data was presented and how we could transform it for our model.</a:t>
            </a:r>
            <a:endParaRPr lang="en-US" sz="2000">
              <a:solidFill>
                <a:schemeClr val="accent3">
                  <a:lumMod val="25000"/>
                </a:schemeClr>
              </a:solidFill>
              <a:latin typeface="Abadi" panose="020B0604020104020204" pitchFamily="34" charset="0"/>
            </a:endParaRPr>
          </a:p>
          <a:p>
            <a:r>
              <a:rPr lang="en-US" sz="2000" b="1">
                <a:solidFill>
                  <a:schemeClr val="accent3">
                    <a:lumMod val="25000"/>
                  </a:schemeClr>
                </a:solidFill>
                <a:latin typeface="Abadi"/>
              </a:rPr>
              <a:t>Python: </a:t>
            </a:r>
            <a:r>
              <a:rPr lang="en-US" sz="2000">
                <a:solidFill>
                  <a:schemeClr val="accent3">
                    <a:lumMod val="25000"/>
                  </a:schemeClr>
                </a:solidFill>
                <a:latin typeface="Abadi"/>
              </a:rPr>
              <a:t>Fixed missing values, imputing them with the mean of the column if possible, or dropping them. G</a:t>
            </a:r>
            <a:r>
              <a:rPr lang="en-US" sz="2000">
                <a:solidFill>
                  <a:schemeClr val="accent3">
                    <a:lumMod val="25000"/>
                  </a:schemeClr>
                </a:solidFill>
                <a:latin typeface="Abadi"/>
                <a:ea typeface="Calibri"/>
                <a:cs typeface="Calibri"/>
              </a:rPr>
              <a:t>enerated our dependent variable "class" using the data from the "Outcome" column.</a:t>
            </a:r>
          </a:p>
          <a:p>
            <a:endParaRPr lang="en-US" sz="2400">
              <a:ea typeface="Calibri"/>
              <a:cs typeface="Calibri"/>
            </a:endParaRPr>
          </a:p>
        </p:txBody>
      </p:sp>
      <p:pic>
        <p:nvPicPr>
          <p:cNvPr id="9" name="Imagen 8">
            <a:extLst>
              <a:ext uri="{FF2B5EF4-FFF2-40B4-BE49-F238E27FC236}">
                <a16:creationId xmlns:a16="http://schemas.microsoft.com/office/drawing/2014/main" id="{4C156AD0-2CD8-582E-5E85-01D37C7F2FC1}"/>
              </a:ext>
            </a:extLst>
          </p:cNvPr>
          <p:cNvPicPr>
            <a:picLocks noChangeAspect="1"/>
          </p:cNvPicPr>
          <p:nvPr/>
        </p:nvPicPr>
        <p:blipFill>
          <a:blip r:embed="rId3"/>
          <a:stretch>
            <a:fillRect/>
          </a:stretch>
        </p:blipFill>
        <p:spPr>
          <a:xfrm>
            <a:off x="958850" y="3308350"/>
            <a:ext cx="311150" cy="311150"/>
          </a:xfrm>
          <a:prstGeom prst="rect">
            <a:avLst/>
          </a:prstGeom>
        </p:spPr>
      </p:pic>
      <p:sp>
        <p:nvSpPr>
          <p:cNvPr id="6" name="Content Placeholder 4">
            <a:extLst>
              <a:ext uri="{FF2B5EF4-FFF2-40B4-BE49-F238E27FC236}">
                <a16:creationId xmlns:a16="http://schemas.microsoft.com/office/drawing/2014/main" id="{2E9FD2AA-3B2F-4DBC-2946-CE62A4E18208}"/>
              </a:ext>
            </a:extLst>
          </p:cNvPr>
          <p:cNvSpPr txBox="1">
            <a:spLocks/>
          </p:cNvSpPr>
          <p:nvPr/>
        </p:nvSpPr>
        <p:spPr>
          <a:xfrm>
            <a:off x="1271661" y="3286125"/>
            <a:ext cx="3260652" cy="42068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0A49CB"/>
                </a:solidFill>
                <a:latin typeface="Abadi"/>
                <a:hlinkClick r:id="rId4">
                  <a:extLst>
                    <a:ext uri="{A12FA001-AC4F-418D-AE19-62706E023703}">
                      <ahyp:hlinkClr xmlns:ahyp="http://schemas.microsoft.com/office/drawing/2018/hyperlinkcolor" val="tx"/>
                    </a:ext>
                  </a:extLst>
                </a:hlinkClick>
              </a:rPr>
              <a:t>GitHub: Python Notebook</a:t>
            </a:r>
            <a:endParaRPr lang="en-US" sz="2000">
              <a:solidFill>
                <a:srgbClr val="0A49CB"/>
              </a:solidFill>
              <a:latin typeface="Abadi"/>
            </a:endParaRPr>
          </a:p>
        </p:txBody>
      </p:sp>
      <p:pic>
        <p:nvPicPr>
          <p:cNvPr id="7" name="Imagen 6">
            <a:extLst>
              <a:ext uri="{FF2B5EF4-FFF2-40B4-BE49-F238E27FC236}">
                <a16:creationId xmlns:a16="http://schemas.microsoft.com/office/drawing/2014/main" id="{3794679C-ACC1-7189-88D4-CA23F56CEE8C}"/>
              </a:ext>
            </a:extLst>
          </p:cNvPr>
          <p:cNvPicPr>
            <a:picLocks noChangeAspect="1"/>
          </p:cNvPicPr>
          <p:nvPr/>
        </p:nvPicPr>
        <p:blipFill>
          <a:blip r:embed="rId3"/>
          <a:stretch>
            <a:fillRect/>
          </a:stretch>
        </p:blipFill>
        <p:spPr>
          <a:xfrm>
            <a:off x="4660899" y="3308350"/>
            <a:ext cx="311150" cy="311150"/>
          </a:xfrm>
          <a:prstGeom prst="rect">
            <a:avLst/>
          </a:prstGeom>
        </p:spPr>
      </p:pic>
      <p:sp>
        <p:nvSpPr>
          <p:cNvPr id="10" name="Content Placeholder 4">
            <a:extLst>
              <a:ext uri="{FF2B5EF4-FFF2-40B4-BE49-F238E27FC236}">
                <a16:creationId xmlns:a16="http://schemas.microsoft.com/office/drawing/2014/main" id="{57316F4A-A31C-565B-1782-56D396593ECB}"/>
              </a:ext>
            </a:extLst>
          </p:cNvPr>
          <p:cNvSpPr txBox="1">
            <a:spLocks/>
          </p:cNvSpPr>
          <p:nvPr/>
        </p:nvSpPr>
        <p:spPr>
          <a:xfrm>
            <a:off x="4973710" y="3279774"/>
            <a:ext cx="2924102" cy="4270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0A49CB"/>
                </a:solidFill>
                <a:latin typeface="Abadi"/>
                <a:hlinkClick r:id="rId5">
                  <a:extLst>
                    <a:ext uri="{A12FA001-AC4F-418D-AE19-62706E023703}">
                      <ahyp:hlinkClr xmlns:ahyp="http://schemas.microsoft.com/office/drawing/2018/hyperlinkcolor" val="tx"/>
                    </a:ext>
                  </a:extLst>
                </a:hlinkClick>
              </a:rPr>
              <a:t>GitHub: SQL Notebook</a:t>
            </a:r>
            <a:endParaRPr lang="en-US" sz="2000">
              <a:solidFill>
                <a:srgbClr val="0A49CB"/>
              </a:solidFill>
              <a:latin typeface="Abadi"/>
            </a:endParaRPr>
          </a:p>
        </p:txBody>
      </p:sp>
      <p:pic>
        <p:nvPicPr>
          <p:cNvPr id="12" name="Imagen 11">
            <a:extLst>
              <a:ext uri="{FF2B5EF4-FFF2-40B4-BE49-F238E27FC236}">
                <a16:creationId xmlns:a16="http://schemas.microsoft.com/office/drawing/2014/main" id="{2944672A-25BE-0A7F-F4DB-A4470EEAE3CC}"/>
              </a:ext>
            </a:extLst>
          </p:cNvPr>
          <p:cNvPicPr>
            <a:picLocks noChangeAspect="1"/>
          </p:cNvPicPr>
          <p:nvPr/>
        </p:nvPicPr>
        <p:blipFill>
          <a:blip r:embed="rId6"/>
          <a:stretch>
            <a:fillRect/>
          </a:stretch>
        </p:blipFill>
        <p:spPr>
          <a:xfrm>
            <a:off x="501650" y="4629150"/>
            <a:ext cx="1358900" cy="1339850"/>
          </a:xfrm>
          <a:prstGeom prst="rect">
            <a:avLst/>
          </a:prstGeom>
        </p:spPr>
      </p:pic>
      <p:sp>
        <p:nvSpPr>
          <p:cNvPr id="14" name="CuadroTexto 13">
            <a:extLst>
              <a:ext uri="{FF2B5EF4-FFF2-40B4-BE49-F238E27FC236}">
                <a16:creationId xmlns:a16="http://schemas.microsoft.com/office/drawing/2014/main" id="{60C11A17-5DFC-CA75-2C0F-DF3059138410}"/>
              </a:ext>
            </a:extLst>
          </p:cNvPr>
          <p:cNvSpPr txBox="1"/>
          <p:nvPr/>
        </p:nvSpPr>
        <p:spPr>
          <a:xfrm>
            <a:off x="210738" y="4412061"/>
            <a:ext cx="194154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600" err="1">
                <a:solidFill>
                  <a:srgbClr val="F24D6E"/>
                </a:solidFill>
                <a:latin typeface="Abadi"/>
              </a:rPr>
              <a:t>pandas.DataFrame</a:t>
            </a:r>
            <a:endParaRPr lang="es-MX" sz="1600">
              <a:solidFill>
                <a:srgbClr val="F24D6E"/>
              </a:solidFill>
              <a:latin typeface="Abadi"/>
            </a:endParaRPr>
          </a:p>
        </p:txBody>
      </p:sp>
      <p:pic>
        <p:nvPicPr>
          <p:cNvPr id="15" name="Imagen 14">
            <a:extLst>
              <a:ext uri="{FF2B5EF4-FFF2-40B4-BE49-F238E27FC236}">
                <a16:creationId xmlns:a16="http://schemas.microsoft.com/office/drawing/2014/main" id="{F8DC29E9-1A12-57EA-44F7-268DFB42B57D}"/>
              </a:ext>
            </a:extLst>
          </p:cNvPr>
          <p:cNvPicPr>
            <a:picLocks noChangeAspect="1"/>
          </p:cNvPicPr>
          <p:nvPr/>
        </p:nvPicPr>
        <p:blipFill>
          <a:blip r:embed="rId7"/>
          <a:stretch>
            <a:fillRect/>
          </a:stretch>
        </p:blipFill>
        <p:spPr>
          <a:xfrm>
            <a:off x="3041650" y="5683250"/>
            <a:ext cx="781050" cy="730250"/>
          </a:xfrm>
          <a:prstGeom prst="rect">
            <a:avLst/>
          </a:prstGeom>
        </p:spPr>
      </p:pic>
      <p:pic>
        <p:nvPicPr>
          <p:cNvPr id="16" name="Imagen 15">
            <a:extLst>
              <a:ext uri="{FF2B5EF4-FFF2-40B4-BE49-F238E27FC236}">
                <a16:creationId xmlns:a16="http://schemas.microsoft.com/office/drawing/2014/main" id="{DE097EB5-FA80-5883-968E-CF294DD94270}"/>
              </a:ext>
            </a:extLst>
          </p:cNvPr>
          <p:cNvPicPr>
            <a:picLocks noChangeAspect="1"/>
          </p:cNvPicPr>
          <p:nvPr/>
        </p:nvPicPr>
        <p:blipFill>
          <a:blip r:embed="rId8"/>
          <a:stretch>
            <a:fillRect/>
          </a:stretch>
        </p:blipFill>
        <p:spPr>
          <a:xfrm>
            <a:off x="3048000" y="4064000"/>
            <a:ext cx="774700" cy="781050"/>
          </a:xfrm>
          <a:prstGeom prst="rect">
            <a:avLst/>
          </a:prstGeom>
        </p:spPr>
      </p:pic>
      <p:sp>
        <p:nvSpPr>
          <p:cNvPr id="19" name="CuadroTexto 18">
            <a:extLst>
              <a:ext uri="{FF2B5EF4-FFF2-40B4-BE49-F238E27FC236}">
                <a16:creationId xmlns:a16="http://schemas.microsoft.com/office/drawing/2014/main" id="{E0C7FDF6-FC0A-C54E-6C48-747E8DD9DA82}"/>
              </a:ext>
            </a:extLst>
          </p:cNvPr>
          <p:cNvSpPr txBox="1"/>
          <p:nvPr/>
        </p:nvSpPr>
        <p:spPr>
          <a:xfrm>
            <a:off x="3912849" y="3854658"/>
            <a:ext cx="315605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600" err="1">
                <a:solidFill>
                  <a:schemeClr val="accent3">
                    <a:lumMod val="25000"/>
                  </a:schemeClr>
                </a:solidFill>
                <a:latin typeface="Abadi"/>
              </a:rPr>
              <a:t>Create</a:t>
            </a:r>
            <a:r>
              <a:rPr lang="es-MX" sz="1600">
                <a:solidFill>
                  <a:schemeClr val="accent3">
                    <a:lumMod val="25000"/>
                  </a:schemeClr>
                </a:solidFill>
                <a:latin typeface="Abadi"/>
              </a:rPr>
              <a:t> a local SQL server </a:t>
            </a:r>
            <a:r>
              <a:rPr lang="es-MX" sz="1600" err="1">
                <a:solidFill>
                  <a:schemeClr val="accent3">
                    <a:lumMod val="25000"/>
                  </a:schemeClr>
                </a:solidFill>
                <a:latin typeface="Abadi"/>
              </a:rPr>
              <a:t>using</a:t>
            </a:r>
            <a:r>
              <a:rPr lang="es-MX" sz="1600">
                <a:solidFill>
                  <a:schemeClr val="accent3">
                    <a:lumMod val="25000"/>
                  </a:schemeClr>
                </a:solidFill>
                <a:latin typeface="Abadi"/>
              </a:rPr>
              <a:t> "</a:t>
            </a:r>
            <a:r>
              <a:rPr lang="es-MX" sz="1600" b="1">
                <a:solidFill>
                  <a:schemeClr val="accent3">
                    <a:lumMod val="25000"/>
                  </a:schemeClr>
                </a:solidFill>
                <a:latin typeface="Abadi"/>
              </a:rPr>
              <a:t>sqlite3</a:t>
            </a:r>
            <a:r>
              <a:rPr lang="es-MX" sz="1600">
                <a:solidFill>
                  <a:schemeClr val="accent3">
                    <a:lumMod val="25000"/>
                  </a:schemeClr>
                </a:solidFill>
                <a:latin typeface="Abadi"/>
              </a:rPr>
              <a:t>" module </a:t>
            </a:r>
            <a:r>
              <a:rPr lang="es-MX" sz="1600" err="1">
                <a:solidFill>
                  <a:schemeClr val="accent3">
                    <a:lumMod val="25000"/>
                  </a:schemeClr>
                </a:solidFill>
                <a:latin typeface="Abadi"/>
              </a:rPr>
              <a:t>to</a:t>
            </a:r>
            <a:r>
              <a:rPr lang="es-MX" sz="1600">
                <a:solidFill>
                  <a:schemeClr val="accent3">
                    <a:lumMod val="25000"/>
                  </a:schemeClr>
                </a:solidFill>
                <a:latin typeface="Abadi"/>
              </a:rPr>
              <a:t> store </a:t>
            </a:r>
            <a:r>
              <a:rPr lang="es-MX" sz="1600" err="1">
                <a:solidFill>
                  <a:schemeClr val="accent3">
                    <a:lumMod val="25000"/>
                  </a:schemeClr>
                </a:solidFill>
                <a:latin typeface="Abadi"/>
              </a:rPr>
              <a:t>the</a:t>
            </a:r>
            <a:r>
              <a:rPr lang="es-MX" sz="1600">
                <a:solidFill>
                  <a:schemeClr val="accent3">
                    <a:lumMod val="25000"/>
                  </a:schemeClr>
                </a:solidFill>
                <a:latin typeface="Abadi"/>
              </a:rPr>
              <a:t> data in a .</a:t>
            </a:r>
            <a:r>
              <a:rPr lang="es-MX" sz="1600" err="1">
                <a:solidFill>
                  <a:schemeClr val="accent3">
                    <a:lumMod val="25000"/>
                  </a:schemeClr>
                </a:solidFill>
                <a:latin typeface="Abadi"/>
              </a:rPr>
              <a:t>db</a:t>
            </a:r>
            <a:r>
              <a:rPr lang="es-MX" sz="1600">
                <a:solidFill>
                  <a:schemeClr val="accent3">
                    <a:lumMod val="25000"/>
                  </a:schemeClr>
                </a:solidFill>
                <a:latin typeface="Abadi"/>
              </a:rPr>
              <a:t> table. Access </a:t>
            </a:r>
            <a:r>
              <a:rPr lang="es-MX" sz="1600" err="1">
                <a:solidFill>
                  <a:schemeClr val="accent3">
                    <a:lumMod val="25000"/>
                  </a:schemeClr>
                </a:solidFill>
                <a:latin typeface="Abadi"/>
              </a:rPr>
              <a:t>the</a:t>
            </a:r>
            <a:r>
              <a:rPr lang="es-MX" sz="1600">
                <a:solidFill>
                  <a:schemeClr val="accent3">
                    <a:lumMod val="25000"/>
                  </a:schemeClr>
                </a:solidFill>
                <a:latin typeface="Abadi"/>
              </a:rPr>
              <a:t> </a:t>
            </a:r>
            <a:r>
              <a:rPr lang="es-MX" sz="1600" err="1">
                <a:solidFill>
                  <a:schemeClr val="accent3">
                    <a:lumMod val="25000"/>
                  </a:schemeClr>
                </a:solidFill>
                <a:latin typeface="Abadi"/>
              </a:rPr>
              <a:t>database</a:t>
            </a:r>
            <a:r>
              <a:rPr lang="es-MX" sz="1600">
                <a:solidFill>
                  <a:schemeClr val="accent3">
                    <a:lumMod val="25000"/>
                  </a:schemeClr>
                </a:solidFill>
                <a:latin typeface="Abadi"/>
              </a:rPr>
              <a:t> </a:t>
            </a:r>
            <a:r>
              <a:rPr lang="es-MX" sz="1600" err="1">
                <a:solidFill>
                  <a:schemeClr val="accent3">
                    <a:lumMod val="25000"/>
                  </a:schemeClr>
                </a:solidFill>
                <a:latin typeface="Abadi"/>
              </a:rPr>
              <a:t>through</a:t>
            </a:r>
            <a:r>
              <a:rPr lang="es-MX" sz="1600">
                <a:solidFill>
                  <a:schemeClr val="accent3">
                    <a:lumMod val="25000"/>
                  </a:schemeClr>
                </a:solidFill>
                <a:latin typeface="Abadi"/>
              </a:rPr>
              <a:t> </a:t>
            </a:r>
            <a:r>
              <a:rPr lang="es-MX" sz="1600" err="1">
                <a:solidFill>
                  <a:schemeClr val="accent3">
                    <a:lumMod val="25000"/>
                  </a:schemeClr>
                </a:solidFill>
                <a:latin typeface="Abadi"/>
              </a:rPr>
              <a:t>queries</a:t>
            </a:r>
            <a:r>
              <a:rPr lang="es-MX" sz="1600">
                <a:solidFill>
                  <a:schemeClr val="accent3">
                    <a:lumMod val="25000"/>
                  </a:schemeClr>
                </a:solidFill>
                <a:latin typeface="Abadi"/>
              </a:rPr>
              <a:t> </a:t>
            </a:r>
            <a:r>
              <a:rPr lang="es-MX" sz="1600" err="1">
                <a:solidFill>
                  <a:schemeClr val="accent3">
                    <a:lumMod val="25000"/>
                  </a:schemeClr>
                </a:solidFill>
                <a:latin typeface="Abadi"/>
              </a:rPr>
              <a:t>with</a:t>
            </a:r>
            <a:r>
              <a:rPr lang="es-MX" sz="1600">
                <a:solidFill>
                  <a:schemeClr val="accent3">
                    <a:lumMod val="25000"/>
                  </a:schemeClr>
                </a:solidFill>
                <a:latin typeface="Abadi"/>
              </a:rPr>
              <a:t> </a:t>
            </a:r>
            <a:r>
              <a:rPr lang="es-MX" sz="1600" err="1">
                <a:solidFill>
                  <a:schemeClr val="accent3">
                    <a:lumMod val="25000"/>
                  </a:schemeClr>
                </a:solidFill>
                <a:latin typeface="Abadi"/>
              </a:rPr>
              <a:t>the</a:t>
            </a:r>
            <a:r>
              <a:rPr lang="es-MX" sz="1600">
                <a:solidFill>
                  <a:schemeClr val="accent3">
                    <a:lumMod val="25000"/>
                  </a:schemeClr>
                </a:solidFill>
                <a:latin typeface="Abadi"/>
              </a:rPr>
              <a:t> </a:t>
            </a:r>
            <a:r>
              <a:rPr lang="es-MX" sz="1600" b="1">
                <a:solidFill>
                  <a:srgbClr val="9D34ED"/>
                </a:solidFill>
                <a:latin typeface="Abadi"/>
              </a:rPr>
              <a:t>%</a:t>
            </a:r>
            <a:r>
              <a:rPr lang="es-MX" sz="1600" b="1" err="1">
                <a:solidFill>
                  <a:schemeClr val="accent3">
                    <a:lumMod val="25000"/>
                  </a:schemeClr>
                </a:solidFill>
                <a:latin typeface="Abadi"/>
              </a:rPr>
              <a:t>sql</a:t>
            </a:r>
            <a:r>
              <a:rPr lang="es-MX" sz="1600">
                <a:solidFill>
                  <a:schemeClr val="accent3">
                    <a:lumMod val="25000"/>
                  </a:schemeClr>
                </a:solidFill>
                <a:latin typeface="Abadi"/>
              </a:rPr>
              <a:t> </a:t>
            </a:r>
            <a:r>
              <a:rPr lang="es-MX" sz="1600" err="1">
                <a:solidFill>
                  <a:schemeClr val="accent3">
                    <a:lumMod val="25000"/>
                  </a:schemeClr>
                </a:solidFill>
                <a:latin typeface="Abadi"/>
              </a:rPr>
              <a:t>magic</a:t>
            </a:r>
            <a:r>
              <a:rPr lang="es-MX" sz="1600">
                <a:solidFill>
                  <a:schemeClr val="accent3">
                    <a:lumMod val="25000"/>
                  </a:schemeClr>
                </a:solidFill>
                <a:latin typeface="Abadi"/>
              </a:rPr>
              <a:t> </a:t>
            </a:r>
            <a:r>
              <a:rPr lang="es-MX" sz="1600" err="1">
                <a:solidFill>
                  <a:schemeClr val="accent3">
                    <a:lumMod val="25000"/>
                  </a:schemeClr>
                </a:solidFill>
                <a:latin typeface="Abadi"/>
              </a:rPr>
              <a:t>command</a:t>
            </a:r>
            <a:endParaRPr lang="es-MX" sz="1600">
              <a:solidFill>
                <a:schemeClr val="accent3">
                  <a:lumMod val="25000"/>
                </a:schemeClr>
              </a:solidFill>
              <a:latin typeface="Abadi"/>
            </a:endParaRPr>
          </a:p>
        </p:txBody>
      </p:sp>
      <p:sp>
        <p:nvSpPr>
          <p:cNvPr id="20" name="CuadroTexto 19">
            <a:extLst>
              <a:ext uri="{FF2B5EF4-FFF2-40B4-BE49-F238E27FC236}">
                <a16:creationId xmlns:a16="http://schemas.microsoft.com/office/drawing/2014/main" id="{018AADDC-B7FF-FF54-2C61-5933A16D30E2}"/>
              </a:ext>
            </a:extLst>
          </p:cNvPr>
          <p:cNvSpPr txBox="1"/>
          <p:nvPr/>
        </p:nvSpPr>
        <p:spPr>
          <a:xfrm>
            <a:off x="3912848" y="5613608"/>
            <a:ext cx="3156054" cy="8500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600" err="1">
                <a:solidFill>
                  <a:schemeClr val="accent3">
                    <a:lumMod val="25000"/>
                  </a:schemeClr>
                </a:solidFill>
                <a:latin typeface="Abadi"/>
              </a:rPr>
              <a:t>Identify</a:t>
            </a:r>
            <a:r>
              <a:rPr lang="es-MX" sz="1600">
                <a:solidFill>
                  <a:schemeClr val="accent3">
                    <a:lumMod val="25000"/>
                  </a:schemeClr>
                </a:solidFill>
                <a:latin typeface="Abadi"/>
              </a:rPr>
              <a:t> </a:t>
            </a:r>
            <a:r>
              <a:rPr lang="es-MX" sz="1600" err="1">
                <a:solidFill>
                  <a:schemeClr val="accent3">
                    <a:lumMod val="25000"/>
                  </a:schemeClr>
                </a:solidFill>
                <a:latin typeface="Abadi"/>
              </a:rPr>
              <a:t>missing</a:t>
            </a:r>
            <a:r>
              <a:rPr lang="es-MX" sz="1600">
                <a:solidFill>
                  <a:schemeClr val="accent3">
                    <a:lumMod val="25000"/>
                  </a:schemeClr>
                </a:solidFill>
                <a:latin typeface="Abadi"/>
              </a:rPr>
              <a:t> </a:t>
            </a:r>
            <a:r>
              <a:rPr lang="es-MX" sz="1600" err="1">
                <a:solidFill>
                  <a:schemeClr val="accent3">
                    <a:lumMod val="25000"/>
                  </a:schemeClr>
                </a:solidFill>
                <a:latin typeface="Abadi"/>
              </a:rPr>
              <a:t>values</a:t>
            </a:r>
            <a:r>
              <a:rPr lang="es-MX" sz="1600">
                <a:solidFill>
                  <a:schemeClr val="accent3">
                    <a:lumMod val="25000"/>
                  </a:schemeClr>
                </a:solidFill>
                <a:latin typeface="Abadi"/>
              </a:rPr>
              <a:t>, </a:t>
            </a:r>
            <a:r>
              <a:rPr lang="es-MX" sz="1600" err="1">
                <a:solidFill>
                  <a:schemeClr val="accent3">
                    <a:lumMod val="25000"/>
                  </a:schemeClr>
                </a:solidFill>
                <a:latin typeface="Abadi"/>
              </a:rPr>
              <a:t>dropna</a:t>
            </a:r>
            <a:r>
              <a:rPr lang="es-MX" sz="1600">
                <a:solidFill>
                  <a:schemeClr val="accent3">
                    <a:lumMod val="25000"/>
                  </a:schemeClr>
                </a:solidFill>
                <a:latin typeface="Abadi"/>
              </a:rPr>
              <a:t>() </a:t>
            </a:r>
            <a:r>
              <a:rPr lang="es-MX" sz="1600" err="1">
                <a:solidFill>
                  <a:schemeClr val="accent3">
                    <a:lumMod val="25000"/>
                  </a:schemeClr>
                </a:solidFill>
                <a:latin typeface="Abadi"/>
              </a:rPr>
              <a:t>or</a:t>
            </a:r>
            <a:r>
              <a:rPr lang="es-MX" sz="1600">
                <a:solidFill>
                  <a:schemeClr val="accent3">
                    <a:lumMod val="25000"/>
                  </a:schemeClr>
                </a:solidFill>
                <a:latin typeface="Abadi"/>
              </a:rPr>
              <a:t> </a:t>
            </a:r>
            <a:r>
              <a:rPr lang="es-MX" sz="1600" err="1">
                <a:solidFill>
                  <a:schemeClr val="accent3">
                    <a:lumMod val="25000"/>
                  </a:schemeClr>
                </a:solidFill>
                <a:latin typeface="Abadi"/>
              </a:rPr>
              <a:t>fillna</a:t>
            </a:r>
            <a:r>
              <a:rPr lang="es-MX" sz="1600">
                <a:solidFill>
                  <a:schemeClr val="accent3">
                    <a:lumMod val="25000"/>
                  </a:schemeClr>
                </a:solidFill>
                <a:latin typeface="Abadi"/>
              </a:rPr>
              <a:t>() </a:t>
            </a:r>
            <a:r>
              <a:rPr lang="es-MX" sz="1600" err="1">
                <a:solidFill>
                  <a:schemeClr val="accent3">
                    <a:lumMod val="25000"/>
                  </a:schemeClr>
                </a:solidFill>
                <a:latin typeface="Abadi"/>
              </a:rPr>
              <a:t>with</a:t>
            </a:r>
            <a:r>
              <a:rPr lang="es-MX" sz="1600">
                <a:solidFill>
                  <a:schemeClr val="accent3">
                    <a:lumMod val="25000"/>
                  </a:schemeClr>
                </a:solidFill>
                <a:latin typeface="Abadi"/>
              </a:rPr>
              <a:t> </a:t>
            </a:r>
            <a:r>
              <a:rPr lang="es-MX" sz="1600" err="1">
                <a:solidFill>
                  <a:schemeClr val="accent3">
                    <a:lumMod val="25000"/>
                  </a:schemeClr>
                </a:solidFill>
                <a:latin typeface="Abadi"/>
              </a:rPr>
              <a:t>the</a:t>
            </a:r>
            <a:r>
              <a:rPr lang="es-MX" sz="1600">
                <a:solidFill>
                  <a:schemeClr val="accent3">
                    <a:lumMod val="25000"/>
                  </a:schemeClr>
                </a:solidFill>
                <a:latin typeface="Abadi"/>
              </a:rPr>
              <a:t> </a:t>
            </a:r>
            <a:r>
              <a:rPr lang="es-MX" sz="1600" err="1">
                <a:solidFill>
                  <a:schemeClr val="accent3">
                    <a:lumMod val="25000"/>
                  </a:schemeClr>
                </a:solidFill>
                <a:latin typeface="Abadi"/>
              </a:rPr>
              <a:t>average</a:t>
            </a:r>
            <a:r>
              <a:rPr lang="es-MX" sz="1600">
                <a:solidFill>
                  <a:schemeClr val="accent3">
                    <a:lumMod val="25000"/>
                  </a:schemeClr>
                </a:solidFill>
                <a:latin typeface="Abadi"/>
              </a:rPr>
              <a:t> </a:t>
            </a:r>
            <a:r>
              <a:rPr lang="es-MX" sz="1600" err="1">
                <a:solidFill>
                  <a:schemeClr val="accent3">
                    <a:lumMod val="25000"/>
                  </a:schemeClr>
                </a:solidFill>
                <a:latin typeface="Abadi"/>
              </a:rPr>
              <a:t>of</a:t>
            </a:r>
            <a:r>
              <a:rPr lang="es-MX" sz="1600">
                <a:solidFill>
                  <a:schemeClr val="accent3">
                    <a:lumMod val="25000"/>
                  </a:schemeClr>
                </a:solidFill>
                <a:latin typeface="Abadi"/>
              </a:rPr>
              <a:t> </a:t>
            </a:r>
            <a:r>
              <a:rPr lang="es-MX" sz="1600" err="1">
                <a:solidFill>
                  <a:schemeClr val="accent3">
                    <a:lumMod val="25000"/>
                  </a:schemeClr>
                </a:solidFill>
                <a:latin typeface="Abadi"/>
              </a:rPr>
              <a:t>the</a:t>
            </a:r>
            <a:r>
              <a:rPr lang="es-MX" sz="1600">
                <a:solidFill>
                  <a:schemeClr val="accent3">
                    <a:lumMod val="25000"/>
                  </a:schemeClr>
                </a:solidFill>
                <a:latin typeface="Abadi"/>
              </a:rPr>
              <a:t> </a:t>
            </a:r>
            <a:r>
              <a:rPr lang="es-MX" sz="1600" err="1">
                <a:solidFill>
                  <a:schemeClr val="accent3">
                    <a:lumMod val="25000"/>
                  </a:schemeClr>
                </a:solidFill>
                <a:latin typeface="Abadi"/>
              </a:rPr>
              <a:t>other</a:t>
            </a:r>
            <a:r>
              <a:rPr lang="es-MX" sz="1600">
                <a:solidFill>
                  <a:schemeClr val="accent3">
                    <a:lumMod val="25000"/>
                  </a:schemeClr>
                </a:solidFill>
                <a:latin typeface="Abadi"/>
              </a:rPr>
              <a:t> </a:t>
            </a:r>
            <a:r>
              <a:rPr lang="es-MX" sz="1600" err="1">
                <a:solidFill>
                  <a:schemeClr val="accent3">
                    <a:lumMod val="25000"/>
                  </a:schemeClr>
                </a:solidFill>
                <a:latin typeface="Abadi"/>
              </a:rPr>
              <a:t>values</a:t>
            </a:r>
            <a:r>
              <a:rPr lang="es-MX" sz="1600">
                <a:solidFill>
                  <a:schemeClr val="accent3">
                    <a:lumMod val="25000"/>
                  </a:schemeClr>
                </a:solidFill>
                <a:latin typeface="Abadi"/>
              </a:rPr>
              <a:t>.</a:t>
            </a:r>
          </a:p>
        </p:txBody>
      </p:sp>
      <p:cxnSp>
        <p:nvCxnSpPr>
          <p:cNvPr id="22" name="Conector: curvado 21">
            <a:extLst>
              <a:ext uri="{FF2B5EF4-FFF2-40B4-BE49-F238E27FC236}">
                <a16:creationId xmlns:a16="http://schemas.microsoft.com/office/drawing/2014/main" id="{D649D960-278F-CFD0-56E8-5C03AFB6FBAE}"/>
              </a:ext>
            </a:extLst>
          </p:cNvPr>
          <p:cNvCxnSpPr>
            <a:cxnSpLocks/>
          </p:cNvCxnSpPr>
          <p:nvPr/>
        </p:nvCxnSpPr>
        <p:spPr>
          <a:xfrm>
            <a:off x="1860549" y="5207000"/>
            <a:ext cx="1041400" cy="850900"/>
          </a:xfrm>
          <a:prstGeom prst="curvedConnector3">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B65DAA30-5297-A0D2-5045-FC133C8066C8}"/>
              </a:ext>
            </a:extLst>
          </p:cNvPr>
          <p:cNvCxnSpPr/>
          <p:nvPr/>
        </p:nvCxnSpPr>
        <p:spPr>
          <a:xfrm flipV="1">
            <a:off x="3190875" y="4841875"/>
            <a:ext cx="0" cy="717550"/>
          </a:xfrm>
          <a:prstGeom prst="straightConnector1">
            <a:avLst/>
          </a:prstGeom>
          <a:ln w="5715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4" name="Imagen 23">
            <a:extLst>
              <a:ext uri="{FF2B5EF4-FFF2-40B4-BE49-F238E27FC236}">
                <a16:creationId xmlns:a16="http://schemas.microsoft.com/office/drawing/2014/main" id="{EF845192-E5FF-1422-0ABB-CFE880E5BAE3}"/>
              </a:ext>
            </a:extLst>
          </p:cNvPr>
          <p:cNvPicPr>
            <a:picLocks noChangeAspect="1"/>
          </p:cNvPicPr>
          <p:nvPr/>
        </p:nvPicPr>
        <p:blipFill>
          <a:blip r:embed="rId9"/>
          <a:stretch>
            <a:fillRect/>
          </a:stretch>
        </p:blipFill>
        <p:spPr>
          <a:xfrm>
            <a:off x="8026400" y="4864100"/>
            <a:ext cx="774700" cy="787400"/>
          </a:xfrm>
          <a:prstGeom prst="rect">
            <a:avLst/>
          </a:prstGeom>
        </p:spPr>
      </p:pic>
      <p:cxnSp>
        <p:nvCxnSpPr>
          <p:cNvPr id="26" name="Conector recto de flecha 25">
            <a:extLst>
              <a:ext uri="{FF2B5EF4-FFF2-40B4-BE49-F238E27FC236}">
                <a16:creationId xmlns:a16="http://schemas.microsoft.com/office/drawing/2014/main" id="{612BB7F2-F22F-9D14-6ADE-BBB43959EE92}"/>
              </a:ext>
            </a:extLst>
          </p:cNvPr>
          <p:cNvCxnSpPr/>
          <p:nvPr/>
        </p:nvCxnSpPr>
        <p:spPr>
          <a:xfrm>
            <a:off x="7054850" y="4483100"/>
            <a:ext cx="838200" cy="50165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A913A338-4E02-204D-8C65-480E894D3292}"/>
              </a:ext>
            </a:extLst>
          </p:cNvPr>
          <p:cNvCxnSpPr>
            <a:cxnSpLocks/>
          </p:cNvCxnSpPr>
          <p:nvPr/>
        </p:nvCxnSpPr>
        <p:spPr>
          <a:xfrm flipV="1">
            <a:off x="7073899" y="5441949"/>
            <a:ext cx="806450" cy="54610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8" name="Imagen 27">
            <a:extLst>
              <a:ext uri="{FF2B5EF4-FFF2-40B4-BE49-F238E27FC236}">
                <a16:creationId xmlns:a16="http://schemas.microsoft.com/office/drawing/2014/main" id="{42394998-5281-DA05-E3AB-045042D8CE5E}"/>
              </a:ext>
            </a:extLst>
          </p:cNvPr>
          <p:cNvPicPr>
            <a:picLocks noChangeAspect="1"/>
          </p:cNvPicPr>
          <p:nvPr/>
        </p:nvPicPr>
        <p:blipFill>
          <a:blip r:embed="rId10"/>
          <a:stretch>
            <a:fillRect/>
          </a:stretch>
        </p:blipFill>
        <p:spPr>
          <a:xfrm>
            <a:off x="10052050" y="3340100"/>
            <a:ext cx="787400" cy="781050"/>
          </a:xfrm>
          <a:prstGeom prst="rect">
            <a:avLst/>
          </a:prstGeom>
        </p:spPr>
      </p:pic>
      <p:sp>
        <p:nvSpPr>
          <p:cNvPr id="29" name="CuadroTexto 28">
            <a:extLst>
              <a:ext uri="{FF2B5EF4-FFF2-40B4-BE49-F238E27FC236}">
                <a16:creationId xmlns:a16="http://schemas.microsoft.com/office/drawing/2014/main" id="{0F640144-AAEA-F4DD-60BA-A079548862E3}"/>
              </a:ext>
            </a:extLst>
          </p:cNvPr>
          <p:cNvSpPr txBox="1"/>
          <p:nvPr/>
        </p:nvSpPr>
        <p:spPr>
          <a:xfrm>
            <a:off x="7900648" y="4457908"/>
            <a:ext cx="10288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600">
                <a:solidFill>
                  <a:schemeClr val="accent3">
                    <a:lumMod val="25000"/>
                  </a:schemeClr>
                </a:solidFill>
                <a:latin typeface="Abadi"/>
              </a:rPr>
              <a:t>SQL EDA</a:t>
            </a:r>
          </a:p>
        </p:txBody>
      </p:sp>
      <p:sp>
        <p:nvSpPr>
          <p:cNvPr id="30" name="CuadroTexto 29">
            <a:extLst>
              <a:ext uri="{FF2B5EF4-FFF2-40B4-BE49-F238E27FC236}">
                <a16:creationId xmlns:a16="http://schemas.microsoft.com/office/drawing/2014/main" id="{5FA03C67-2766-CF1D-A7C4-E1C72032A81B}"/>
              </a:ext>
            </a:extLst>
          </p:cNvPr>
          <p:cNvSpPr txBox="1"/>
          <p:nvPr/>
        </p:nvSpPr>
        <p:spPr>
          <a:xfrm>
            <a:off x="7900648" y="5658058"/>
            <a:ext cx="10288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600">
                <a:solidFill>
                  <a:schemeClr val="accent3">
                    <a:lumMod val="25000"/>
                  </a:schemeClr>
                </a:solidFill>
                <a:latin typeface="Abadi"/>
              </a:rPr>
              <a:t>Python EDA</a:t>
            </a:r>
          </a:p>
        </p:txBody>
      </p:sp>
      <p:sp>
        <p:nvSpPr>
          <p:cNvPr id="32" name="CuadroTexto 31">
            <a:extLst>
              <a:ext uri="{FF2B5EF4-FFF2-40B4-BE49-F238E27FC236}">
                <a16:creationId xmlns:a16="http://schemas.microsoft.com/office/drawing/2014/main" id="{01936D2D-6808-3E24-DABD-231CB5053036}"/>
              </a:ext>
            </a:extLst>
          </p:cNvPr>
          <p:cNvSpPr txBox="1"/>
          <p:nvPr/>
        </p:nvSpPr>
        <p:spPr>
          <a:xfrm>
            <a:off x="9043648" y="4210258"/>
            <a:ext cx="280680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600" err="1">
                <a:solidFill>
                  <a:schemeClr val="accent3">
                    <a:lumMod val="25000"/>
                  </a:schemeClr>
                </a:solidFill>
                <a:latin typeface="Abadi"/>
              </a:rPr>
              <a:t>For</a:t>
            </a:r>
            <a:r>
              <a:rPr lang="es-MX" sz="1600">
                <a:solidFill>
                  <a:schemeClr val="accent3">
                    <a:lumMod val="25000"/>
                  </a:schemeClr>
                </a:solidFill>
                <a:latin typeface="Abadi"/>
              </a:rPr>
              <a:t> </a:t>
            </a:r>
            <a:r>
              <a:rPr lang="es-MX" sz="1600" err="1">
                <a:solidFill>
                  <a:schemeClr val="accent3">
                    <a:lumMod val="25000"/>
                  </a:schemeClr>
                </a:solidFill>
                <a:latin typeface="Abadi"/>
              </a:rPr>
              <a:t>each</a:t>
            </a:r>
            <a:r>
              <a:rPr lang="es-MX" sz="1600">
                <a:solidFill>
                  <a:schemeClr val="accent3">
                    <a:lumMod val="25000"/>
                  </a:schemeClr>
                </a:solidFill>
                <a:latin typeface="Abadi"/>
              </a:rPr>
              <a:t> </a:t>
            </a:r>
            <a:r>
              <a:rPr lang="es-MX" sz="1600" err="1">
                <a:solidFill>
                  <a:schemeClr val="accent3">
                    <a:lumMod val="25000"/>
                  </a:schemeClr>
                </a:solidFill>
                <a:latin typeface="Abadi"/>
              </a:rPr>
              <a:t>row</a:t>
            </a:r>
            <a:r>
              <a:rPr lang="es-MX" sz="1600">
                <a:solidFill>
                  <a:schemeClr val="accent3">
                    <a:lumMod val="25000"/>
                  </a:schemeClr>
                </a:solidFill>
                <a:latin typeface="Abadi"/>
              </a:rPr>
              <a:t> in </a:t>
            </a:r>
            <a:r>
              <a:rPr lang="es-MX" sz="1600" err="1">
                <a:solidFill>
                  <a:schemeClr val="accent3">
                    <a:lumMod val="25000"/>
                  </a:schemeClr>
                </a:solidFill>
                <a:latin typeface="Abadi"/>
              </a:rPr>
              <a:t>our</a:t>
            </a:r>
            <a:r>
              <a:rPr lang="es-MX" sz="1600">
                <a:solidFill>
                  <a:schemeClr val="accent3">
                    <a:lumMod val="25000"/>
                  </a:schemeClr>
                </a:solidFill>
                <a:latin typeface="Abadi"/>
              </a:rPr>
              <a:t> </a:t>
            </a:r>
            <a:r>
              <a:rPr lang="es-MX" sz="1600" err="1">
                <a:solidFill>
                  <a:schemeClr val="accent3">
                    <a:lumMod val="25000"/>
                  </a:schemeClr>
                </a:solidFill>
                <a:latin typeface="Abadi"/>
              </a:rPr>
              <a:t>dataset</a:t>
            </a:r>
            <a:r>
              <a:rPr lang="es-MX" sz="1600">
                <a:solidFill>
                  <a:schemeClr val="accent3">
                    <a:lumMod val="25000"/>
                  </a:schemeClr>
                </a:solidFill>
                <a:latin typeface="Abadi"/>
              </a:rPr>
              <a:t>, </a:t>
            </a:r>
            <a:r>
              <a:rPr lang="es-MX" sz="1600" err="1">
                <a:solidFill>
                  <a:schemeClr val="accent3">
                    <a:lumMod val="25000"/>
                  </a:schemeClr>
                </a:solidFill>
                <a:latin typeface="Abadi"/>
              </a:rPr>
              <a:t>filter</a:t>
            </a:r>
            <a:r>
              <a:rPr lang="es-MX" sz="1600">
                <a:solidFill>
                  <a:schemeClr val="accent3">
                    <a:lumMod val="25000"/>
                  </a:schemeClr>
                </a:solidFill>
                <a:latin typeface="Abadi"/>
              </a:rPr>
              <a:t> </a:t>
            </a:r>
            <a:r>
              <a:rPr lang="es-MX" sz="1600" err="1">
                <a:solidFill>
                  <a:schemeClr val="accent3">
                    <a:lumMod val="25000"/>
                  </a:schemeClr>
                </a:solidFill>
                <a:latin typeface="Abadi"/>
              </a:rPr>
              <a:t>the</a:t>
            </a:r>
            <a:r>
              <a:rPr lang="es-MX" sz="1600">
                <a:solidFill>
                  <a:schemeClr val="accent3">
                    <a:lumMod val="25000"/>
                  </a:schemeClr>
                </a:solidFill>
                <a:latin typeface="Abadi"/>
              </a:rPr>
              <a:t> </a:t>
            </a:r>
            <a:r>
              <a:rPr lang="es-MX" sz="1600" err="1">
                <a:solidFill>
                  <a:schemeClr val="accent3">
                    <a:lumMod val="25000"/>
                  </a:schemeClr>
                </a:solidFill>
                <a:latin typeface="Abadi"/>
              </a:rPr>
              <a:t>different</a:t>
            </a:r>
            <a:r>
              <a:rPr lang="es-MX" sz="1600">
                <a:solidFill>
                  <a:schemeClr val="accent3">
                    <a:lumMod val="25000"/>
                  </a:schemeClr>
                </a:solidFill>
                <a:latin typeface="Abadi"/>
              </a:rPr>
              <a:t> </a:t>
            </a:r>
            <a:r>
              <a:rPr lang="es-MX" sz="1600" err="1">
                <a:solidFill>
                  <a:schemeClr val="accent3">
                    <a:lumMod val="25000"/>
                  </a:schemeClr>
                </a:solidFill>
                <a:latin typeface="Abadi"/>
              </a:rPr>
              <a:t>categories</a:t>
            </a:r>
            <a:r>
              <a:rPr lang="es-MX" sz="1600">
                <a:solidFill>
                  <a:schemeClr val="accent3">
                    <a:lumMod val="25000"/>
                  </a:schemeClr>
                </a:solidFill>
                <a:latin typeface="Abadi"/>
              </a:rPr>
              <a:t> </a:t>
            </a:r>
            <a:r>
              <a:rPr lang="es-MX" sz="1600" err="1">
                <a:solidFill>
                  <a:schemeClr val="accent3">
                    <a:lumMod val="25000"/>
                  </a:schemeClr>
                </a:solidFill>
                <a:latin typeface="Abadi"/>
              </a:rPr>
              <a:t>of</a:t>
            </a:r>
            <a:r>
              <a:rPr lang="es-MX" sz="1600">
                <a:solidFill>
                  <a:schemeClr val="accent3">
                    <a:lumMod val="25000"/>
                  </a:schemeClr>
                </a:solidFill>
                <a:latin typeface="Abadi"/>
              </a:rPr>
              <a:t> </a:t>
            </a:r>
            <a:r>
              <a:rPr lang="es-MX" sz="1600" err="1">
                <a:solidFill>
                  <a:schemeClr val="accent3">
                    <a:lumMod val="25000"/>
                  </a:schemeClr>
                </a:solidFill>
                <a:latin typeface="Abadi"/>
              </a:rPr>
              <a:t>the</a:t>
            </a:r>
            <a:r>
              <a:rPr lang="es-MX" sz="1600">
                <a:solidFill>
                  <a:schemeClr val="accent3">
                    <a:lumMod val="25000"/>
                  </a:schemeClr>
                </a:solidFill>
                <a:latin typeface="Abadi"/>
              </a:rPr>
              <a:t> "</a:t>
            </a:r>
            <a:r>
              <a:rPr lang="es-MX" sz="1600" err="1">
                <a:solidFill>
                  <a:schemeClr val="accent3">
                    <a:lumMod val="25000"/>
                  </a:schemeClr>
                </a:solidFill>
                <a:latin typeface="Abadi"/>
              </a:rPr>
              <a:t>Outcome</a:t>
            </a:r>
            <a:r>
              <a:rPr lang="es-MX" sz="1600">
                <a:solidFill>
                  <a:schemeClr val="accent3">
                    <a:lumMod val="25000"/>
                  </a:schemeClr>
                </a:solidFill>
                <a:latin typeface="Abadi"/>
              </a:rPr>
              <a:t>" </a:t>
            </a:r>
            <a:r>
              <a:rPr lang="es-MX" sz="1600" err="1">
                <a:solidFill>
                  <a:schemeClr val="accent3">
                    <a:lumMod val="25000"/>
                  </a:schemeClr>
                </a:solidFill>
                <a:latin typeface="Abadi"/>
              </a:rPr>
              <a:t>column</a:t>
            </a:r>
            <a:r>
              <a:rPr lang="es-MX" sz="1600">
                <a:solidFill>
                  <a:schemeClr val="accent3">
                    <a:lumMod val="25000"/>
                  </a:schemeClr>
                </a:solidFill>
                <a:latin typeface="Abadi"/>
              </a:rPr>
              <a:t>, and </a:t>
            </a:r>
            <a:r>
              <a:rPr lang="es-MX" sz="1600" err="1">
                <a:solidFill>
                  <a:schemeClr val="accent3">
                    <a:lumMod val="25000"/>
                  </a:schemeClr>
                </a:solidFill>
                <a:latin typeface="Abadi"/>
              </a:rPr>
              <a:t>get</a:t>
            </a:r>
            <a:r>
              <a:rPr lang="es-MX" sz="1600">
                <a:solidFill>
                  <a:schemeClr val="accent3">
                    <a:lumMod val="25000"/>
                  </a:schemeClr>
                </a:solidFill>
                <a:latin typeface="Abadi"/>
              </a:rPr>
              <a:t> a </a:t>
            </a:r>
            <a:r>
              <a:rPr lang="es-MX" sz="1600" err="1">
                <a:solidFill>
                  <a:schemeClr val="accent3">
                    <a:lumMod val="25000"/>
                  </a:schemeClr>
                </a:solidFill>
                <a:latin typeface="Abadi"/>
              </a:rPr>
              <a:t>binary</a:t>
            </a:r>
            <a:r>
              <a:rPr lang="es-MX" sz="1600">
                <a:solidFill>
                  <a:schemeClr val="accent3">
                    <a:lumMod val="25000"/>
                  </a:schemeClr>
                </a:solidFill>
                <a:latin typeface="Abadi"/>
              </a:rPr>
              <a:t> array </a:t>
            </a:r>
            <a:r>
              <a:rPr lang="es-MX" sz="1600" err="1">
                <a:solidFill>
                  <a:schemeClr val="accent3">
                    <a:lumMod val="25000"/>
                  </a:schemeClr>
                </a:solidFill>
                <a:latin typeface="Abadi"/>
              </a:rPr>
              <a:t>of</a:t>
            </a:r>
            <a:r>
              <a:rPr lang="es-MX" sz="1600">
                <a:solidFill>
                  <a:schemeClr val="accent3">
                    <a:lumMod val="25000"/>
                  </a:schemeClr>
                </a:solidFill>
                <a:latin typeface="Abadi"/>
              </a:rPr>
              <a:t> 0 </a:t>
            </a:r>
            <a:r>
              <a:rPr lang="es-MX" sz="1600" err="1">
                <a:solidFill>
                  <a:schemeClr val="accent3">
                    <a:lumMod val="25000"/>
                  </a:schemeClr>
                </a:solidFill>
                <a:latin typeface="Abadi"/>
              </a:rPr>
              <a:t>for</a:t>
            </a:r>
            <a:r>
              <a:rPr lang="es-MX" sz="1600">
                <a:solidFill>
                  <a:schemeClr val="accent3">
                    <a:lumMod val="25000"/>
                  </a:schemeClr>
                </a:solidFill>
                <a:latin typeface="Abadi"/>
              </a:rPr>
              <a:t> </a:t>
            </a:r>
            <a:r>
              <a:rPr lang="es-MX" sz="1600" err="1">
                <a:solidFill>
                  <a:schemeClr val="accent3">
                    <a:lumMod val="25000"/>
                  </a:schemeClr>
                </a:solidFill>
                <a:latin typeface="Abadi"/>
              </a:rPr>
              <a:t>all</a:t>
            </a:r>
            <a:r>
              <a:rPr lang="es-MX" sz="1600">
                <a:solidFill>
                  <a:schemeClr val="accent3">
                    <a:lumMod val="25000"/>
                  </a:schemeClr>
                </a:solidFill>
                <a:latin typeface="Abadi"/>
              </a:rPr>
              <a:t> </a:t>
            </a:r>
            <a:r>
              <a:rPr lang="es-MX" sz="1600" err="1">
                <a:solidFill>
                  <a:srgbClr val="F24D6E"/>
                </a:solidFill>
                <a:latin typeface="Abadi"/>
              </a:rPr>
              <a:t>failures</a:t>
            </a:r>
            <a:r>
              <a:rPr lang="es-MX" sz="1600">
                <a:solidFill>
                  <a:srgbClr val="F24D6E"/>
                </a:solidFill>
                <a:latin typeface="Abadi"/>
              </a:rPr>
              <a:t> </a:t>
            </a:r>
            <a:r>
              <a:rPr lang="es-MX" sz="1600">
                <a:solidFill>
                  <a:schemeClr val="accent3">
                    <a:lumMod val="25000"/>
                  </a:schemeClr>
                </a:solidFill>
                <a:latin typeface="Abadi"/>
              </a:rPr>
              <a:t>and 1 </a:t>
            </a:r>
            <a:r>
              <a:rPr lang="es-MX" sz="1600" err="1">
                <a:solidFill>
                  <a:schemeClr val="accent3">
                    <a:lumMod val="25000"/>
                  </a:schemeClr>
                </a:solidFill>
                <a:latin typeface="Abadi"/>
              </a:rPr>
              <a:t>for</a:t>
            </a:r>
            <a:r>
              <a:rPr lang="es-MX" sz="1600">
                <a:solidFill>
                  <a:schemeClr val="accent3">
                    <a:lumMod val="25000"/>
                  </a:schemeClr>
                </a:solidFill>
                <a:latin typeface="Abadi"/>
              </a:rPr>
              <a:t> </a:t>
            </a:r>
            <a:r>
              <a:rPr lang="es-MX" sz="1600" err="1">
                <a:solidFill>
                  <a:schemeClr val="accent3">
                    <a:lumMod val="25000"/>
                  </a:schemeClr>
                </a:solidFill>
                <a:latin typeface="Abadi"/>
              </a:rPr>
              <a:t>all</a:t>
            </a:r>
            <a:r>
              <a:rPr lang="es-MX" sz="1600">
                <a:solidFill>
                  <a:schemeClr val="accent3">
                    <a:lumMod val="25000"/>
                  </a:schemeClr>
                </a:solidFill>
                <a:latin typeface="Abadi"/>
              </a:rPr>
              <a:t> </a:t>
            </a:r>
            <a:r>
              <a:rPr lang="es-MX" sz="1600" err="1">
                <a:solidFill>
                  <a:schemeClr val="accent6"/>
                </a:solidFill>
                <a:latin typeface="Abadi"/>
              </a:rPr>
              <a:t>successes</a:t>
            </a:r>
            <a:r>
              <a:rPr lang="es-MX" sz="1600">
                <a:latin typeface="Abadi"/>
              </a:rPr>
              <a:t>. </a:t>
            </a:r>
            <a:r>
              <a:rPr lang="es-MX" sz="1600" err="1">
                <a:latin typeface="Abadi"/>
              </a:rPr>
              <a:t>This</a:t>
            </a:r>
            <a:r>
              <a:rPr lang="es-MX" sz="1600">
                <a:latin typeface="Abadi"/>
              </a:rPr>
              <a:t> </a:t>
            </a:r>
            <a:r>
              <a:rPr lang="es-MX" sz="1600" err="1">
                <a:latin typeface="Abadi"/>
              </a:rPr>
              <a:t>will</a:t>
            </a:r>
            <a:r>
              <a:rPr lang="es-MX" sz="1600">
                <a:latin typeface="Abadi"/>
              </a:rPr>
              <a:t> be </a:t>
            </a:r>
            <a:r>
              <a:rPr lang="es-MX" sz="1600" err="1">
                <a:latin typeface="Abadi"/>
              </a:rPr>
              <a:t>our</a:t>
            </a:r>
            <a:r>
              <a:rPr lang="es-MX" sz="1600">
                <a:latin typeface="Abadi"/>
              </a:rPr>
              <a:t> </a:t>
            </a:r>
            <a:r>
              <a:rPr lang="es-MX" sz="1600" err="1">
                <a:latin typeface="Abadi"/>
              </a:rPr>
              <a:t>dependent</a:t>
            </a:r>
            <a:r>
              <a:rPr lang="es-MX" sz="1600">
                <a:latin typeface="Abadi"/>
              </a:rPr>
              <a:t> variable.</a:t>
            </a:r>
          </a:p>
        </p:txBody>
      </p:sp>
      <p:cxnSp>
        <p:nvCxnSpPr>
          <p:cNvPr id="37" name="Conector recto de flecha 36">
            <a:extLst>
              <a:ext uri="{FF2B5EF4-FFF2-40B4-BE49-F238E27FC236}">
                <a16:creationId xmlns:a16="http://schemas.microsoft.com/office/drawing/2014/main" id="{F6BC1D01-20B2-BEA3-F348-06EDE5B0BE62}"/>
              </a:ext>
            </a:extLst>
          </p:cNvPr>
          <p:cNvCxnSpPr/>
          <p:nvPr/>
        </p:nvCxnSpPr>
        <p:spPr>
          <a:xfrm>
            <a:off x="8347075" y="3724275"/>
            <a:ext cx="1739900" cy="635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7C051AB1-F412-5EDE-6C59-AE2AE7220325}"/>
              </a:ext>
            </a:extLst>
          </p:cNvPr>
          <p:cNvCxnSpPr/>
          <p:nvPr/>
        </p:nvCxnSpPr>
        <p:spPr>
          <a:xfrm>
            <a:off x="8382000" y="3740150"/>
            <a:ext cx="0" cy="711200"/>
          </a:xfrm>
          <a:prstGeom prst="straightConnector1">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1925"/>
            <a:ext cx="11123539" cy="2573338"/>
          </a:xfrm>
          <a:prstGeom prst="rect">
            <a:avLst/>
          </a:prstGeom>
        </p:spPr>
        <p:txBody>
          <a:bodyPr lIns="91440" tIns="45720" rIns="91440" bIns="45720" anchor="t"/>
          <a:lstStyle/>
          <a:p>
            <a:pPr marL="0" indent="0">
              <a:lnSpc>
                <a:spcPct val="100000"/>
              </a:lnSpc>
              <a:spcBef>
                <a:spcPts val="1400"/>
              </a:spcBef>
              <a:buNone/>
            </a:pPr>
            <a:r>
              <a:rPr lang="en-US" sz="2200">
                <a:solidFill>
                  <a:schemeClr val="accent3">
                    <a:lumMod val="25000"/>
                  </a:schemeClr>
                </a:solidFill>
                <a:latin typeface="Abadi"/>
              </a:rPr>
              <a:t>Primarily, our focus was on displaying how the payload mass, flight number and year correlated to the orbit types and launch sites for each rocket launch. The success rate, or the target variable, was visualized each time to see how its distribution changed.</a:t>
            </a:r>
          </a:p>
          <a:p>
            <a:pPr marL="0" indent="0">
              <a:lnSpc>
                <a:spcPct val="100000"/>
              </a:lnSpc>
              <a:spcBef>
                <a:spcPts val="1400"/>
              </a:spcBef>
              <a:buNone/>
            </a:pPr>
            <a:r>
              <a:rPr lang="en-US" sz="2200">
                <a:solidFill>
                  <a:schemeClr val="accent3">
                    <a:lumMod val="25000"/>
                  </a:schemeClr>
                </a:solidFill>
                <a:latin typeface="Abadi"/>
              </a:rPr>
              <a:t>We mainly used category plots due to our target variable being categorical, but scatter, bar and line plots were used as well to identify trends, such as the launch success rate over time or the success rates per orbit type.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grpSp>
        <p:nvGrpSpPr>
          <p:cNvPr id="14" name="Grupo 13">
            <a:extLst>
              <a:ext uri="{FF2B5EF4-FFF2-40B4-BE49-F238E27FC236}">
                <a16:creationId xmlns:a16="http://schemas.microsoft.com/office/drawing/2014/main" id="{AF2B088B-B865-761A-7E2B-64DE4D3C8B45}"/>
              </a:ext>
            </a:extLst>
          </p:cNvPr>
          <p:cNvGrpSpPr/>
          <p:nvPr/>
        </p:nvGrpSpPr>
        <p:grpSpPr>
          <a:xfrm>
            <a:off x="6095999" y="6099174"/>
            <a:ext cx="4672013" cy="458788"/>
            <a:chOff x="196849" y="6340474"/>
            <a:chExt cx="4672013" cy="458788"/>
          </a:xfrm>
        </p:grpSpPr>
        <p:pic>
          <p:nvPicPr>
            <p:cNvPr id="6" name="Imagen 5">
              <a:extLst>
                <a:ext uri="{FF2B5EF4-FFF2-40B4-BE49-F238E27FC236}">
                  <a16:creationId xmlns:a16="http://schemas.microsoft.com/office/drawing/2014/main" id="{A5C17C41-E0D0-99EE-CE2C-37B8FA18216F}"/>
                </a:ext>
              </a:extLst>
            </p:cNvPr>
            <p:cNvPicPr>
              <a:picLocks noChangeAspect="1"/>
            </p:cNvPicPr>
            <p:nvPr/>
          </p:nvPicPr>
          <p:blipFill>
            <a:blip r:embed="rId3"/>
            <a:stretch>
              <a:fillRect/>
            </a:stretch>
          </p:blipFill>
          <p:spPr>
            <a:xfrm>
              <a:off x="196849" y="6369050"/>
              <a:ext cx="311150" cy="311150"/>
            </a:xfrm>
            <a:prstGeom prst="rect">
              <a:avLst/>
            </a:prstGeom>
          </p:spPr>
        </p:pic>
        <p:sp>
          <p:nvSpPr>
            <p:cNvPr id="8" name="Content Placeholder 4">
              <a:extLst>
                <a:ext uri="{FF2B5EF4-FFF2-40B4-BE49-F238E27FC236}">
                  <a16:creationId xmlns:a16="http://schemas.microsoft.com/office/drawing/2014/main" id="{9101FA0F-D99D-4D7C-0447-222107026432}"/>
                </a:ext>
              </a:extLst>
            </p:cNvPr>
            <p:cNvSpPr txBox="1">
              <a:spLocks/>
            </p:cNvSpPr>
            <p:nvPr/>
          </p:nvSpPr>
          <p:spPr>
            <a:xfrm>
              <a:off x="509660" y="6340474"/>
              <a:ext cx="4359202" cy="45878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0A49CB"/>
                  </a:solidFill>
                  <a:latin typeface="Abadi"/>
                  <a:hlinkClick r:id="rId4">
                    <a:extLst>
                      <a:ext uri="{A12FA001-AC4F-418D-AE19-62706E023703}">
                        <ahyp:hlinkClr xmlns:ahyp="http://schemas.microsoft.com/office/drawing/2018/hyperlinkcolor" val="tx"/>
                      </a:ext>
                    </a:extLst>
                  </a:hlinkClick>
                </a:rPr>
                <a:t>GitHub: jupyter-labs-eda-dataviz.ipynb</a:t>
              </a:r>
            </a:p>
          </p:txBody>
        </p:sp>
      </p:grpSp>
      <p:pic>
        <p:nvPicPr>
          <p:cNvPr id="9" name="Imagen 8">
            <a:extLst>
              <a:ext uri="{FF2B5EF4-FFF2-40B4-BE49-F238E27FC236}">
                <a16:creationId xmlns:a16="http://schemas.microsoft.com/office/drawing/2014/main" id="{BEAC02C8-834E-0ADF-575F-C43C51CDFB0D}"/>
              </a:ext>
            </a:extLst>
          </p:cNvPr>
          <p:cNvPicPr>
            <a:picLocks noChangeAspect="1"/>
          </p:cNvPicPr>
          <p:nvPr/>
        </p:nvPicPr>
        <p:blipFill>
          <a:blip r:embed="rId5"/>
          <a:stretch>
            <a:fillRect/>
          </a:stretch>
        </p:blipFill>
        <p:spPr>
          <a:xfrm>
            <a:off x="6135993" y="3898900"/>
            <a:ext cx="2574314" cy="2038350"/>
          </a:xfrm>
          <a:prstGeom prst="rect">
            <a:avLst/>
          </a:prstGeom>
        </p:spPr>
      </p:pic>
      <p:pic>
        <p:nvPicPr>
          <p:cNvPr id="12" name="Imagen 11">
            <a:extLst>
              <a:ext uri="{FF2B5EF4-FFF2-40B4-BE49-F238E27FC236}">
                <a16:creationId xmlns:a16="http://schemas.microsoft.com/office/drawing/2014/main" id="{D6007A6E-B839-6A27-6E00-2CB5DAF83FA7}"/>
              </a:ext>
            </a:extLst>
          </p:cNvPr>
          <p:cNvPicPr>
            <a:picLocks noChangeAspect="1"/>
          </p:cNvPicPr>
          <p:nvPr/>
        </p:nvPicPr>
        <p:blipFill>
          <a:blip r:embed="rId6"/>
          <a:stretch>
            <a:fillRect/>
          </a:stretch>
        </p:blipFill>
        <p:spPr>
          <a:xfrm>
            <a:off x="438150" y="4304931"/>
            <a:ext cx="5226050" cy="2121639"/>
          </a:xfrm>
          <a:prstGeom prst="rect">
            <a:avLst/>
          </a:prstGeom>
        </p:spPr>
      </p:pic>
      <p:pic>
        <p:nvPicPr>
          <p:cNvPr id="13" name="Imagen 12">
            <a:extLst>
              <a:ext uri="{FF2B5EF4-FFF2-40B4-BE49-F238E27FC236}">
                <a16:creationId xmlns:a16="http://schemas.microsoft.com/office/drawing/2014/main" id="{69C326F1-8CDF-6A14-2B70-9AB8329CE4E8}"/>
              </a:ext>
            </a:extLst>
          </p:cNvPr>
          <p:cNvPicPr>
            <a:picLocks noChangeAspect="1"/>
          </p:cNvPicPr>
          <p:nvPr/>
        </p:nvPicPr>
        <p:blipFill>
          <a:blip r:embed="rId7"/>
          <a:stretch>
            <a:fillRect/>
          </a:stretch>
        </p:blipFill>
        <p:spPr>
          <a:xfrm>
            <a:off x="9136736" y="3886200"/>
            <a:ext cx="2757727" cy="2038350"/>
          </a:xfrm>
          <a:prstGeom prst="rect">
            <a:avLst/>
          </a:prstGeom>
        </p:spPr>
      </p:pic>
      <p:sp>
        <p:nvSpPr>
          <p:cNvPr id="16" name="Content Placeholder 4">
            <a:extLst>
              <a:ext uri="{FF2B5EF4-FFF2-40B4-BE49-F238E27FC236}">
                <a16:creationId xmlns:a16="http://schemas.microsoft.com/office/drawing/2014/main" id="{86742BF8-92BA-0857-05A8-51865B7940C3}"/>
              </a:ext>
            </a:extLst>
          </p:cNvPr>
          <p:cNvSpPr txBox="1">
            <a:spLocks/>
          </p:cNvSpPr>
          <p:nvPr/>
        </p:nvSpPr>
        <p:spPr>
          <a:xfrm>
            <a:off x="9069460" y="3540125"/>
            <a:ext cx="2887589" cy="34448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800">
                <a:solidFill>
                  <a:srgbClr val="F24D6E"/>
                </a:solidFill>
                <a:latin typeface="Abadi"/>
              </a:rPr>
              <a:t>Success rate over time</a:t>
            </a:r>
            <a:endParaRPr lang="es-MX" sz="2000">
              <a:solidFill>
                <a:srgbClr val="F24D6E"/>
              </a:solidFill>
              <a:ea typeface="Calibri"/>
              <a:cs typeface="Calibri"/>
            </a:endParaRPr>
          </a:p>
        </p:txBody>
      </p:sp>
      <p:sp>
        <p:nvSpPr>
          <p:cNvPr id="17" name="Content Placeholder 4">
            <a:extLst>
              <a:ext uri="{FF2B5EF4-FFF2-40B4-BE49-F238E27FC236}">
                <a16:creationId xmlns:a16="http://schemas.microsoft.com/office/drawing/2014/main" id="{BB118306-AE69-1CAD-863C-295C4597418B}"/>
              </a:ext>
            </a:extLst>
          </p:cNvPr>
          <p:cNvSpPr txBox="1">
            <a:spLocks/>
          </p:cNvSpPr>
          <p:nvPr/>
        </p:nvSpPr>
        <p:spPr>
          <a:xfrm>
            <a:off x="5983360" y="3546475"/>
            <a:ext cx="2887589" cy="34448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800">
                <a:solidFill>
                  <a:srgbClr val="F24D6E"/>
                </a:solidFill>
                <a:latin typeface="Abadi"/>
              </a:rPr>
              <a:t>Success rate per orbit type</a:t>
            </a:r>
            <a:endParaRPr lang="es-MX" sz="2000">
              <a:solidFill>
                <a:srgbClr val="F24D6E"/>
              </a:solidFill>
              <a:ea typeface="Calibri"/>
              <a:cs typeface="Calibri"/>
            </a:endParaRPr>
          </a:p>
        </p:txBody>
      </p:sp>
      <p:sp>
        <p:nvSpPr>
          <p:cNvPr id="18" name="Content Placeholder 4">
            <a:extLst>
              <a:ext uri="{FF2B5EF4-FFF2-40B4-BE49-F238E27FC236}">
                <a16:creationId xmlns:a16="http://schemas.microsoft.com/office/drawing/2014/main" id="{26B86EDA-78B6-1576-21E5-C9A2426418C6}"/>
              </a:ext>
            </a:extLst>
          </p:cNvPr>
          <p:cNvSpPr txBox="1">
            <a:spLocks/>
          </p:cNvSpPr>
          <p:nvPr/>
        </p:nvSpPr>
        <p:spPr>
          <a:xfrm>
            <a:off x="166760" y="3940175"/>
            <a:ext cx="5770489" cy="3635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800">
                <a:solidFill>
                  <a:srgbClr val="F24D6E"/>
                </a:solidFill>
                <a:latin typeface="Abadi"/>
                <a:ea typeface="Calibri"/>
                <a:cs typeface="Calibri"/>
              </a:rPr>
              <a:t>Launch outcomes grouped by launch site &amp; number</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9075"/>
            <a:ext cx="10990189" cy="4605338"/>
          </a:xfrm>
          <a:prstGeom prst="rect">
            <a:avLst/>
          </a:prstGeom>
        </p:spPr>
        <p:txBody>
          <a:bodyPr lIns="91440" tIns="45720" rIns="91440" bIns="45720" anchor="t"/>
          <a:lstStyle/>
          <a:p>
            <a:pPr marL="342900" indent="-342900">
              <a:lnSpc>
                <a:spcPct val="100000"/>
              </a:lnSpc>
              <a:spcBef>
                <a:spcPts val="1400"/>
              </a:spcBef>
            </a:pPr>
            <a:r>
              <a:rPr lang="en-US" sz="1800">
                <a:solidFill>
                  <a:schemeClr val="accent3">
                    <a:lumMod val="25000"/>
                  </a:schemeClr>
                </a:solidFill>
                <a:latin typeface="Abadi"/>
                <a:ea typeface="+mn-lt"/>
                <a:cs typeface="+mn-lt"/>
              </a:rPr>
              <a:t>Display the names of the unique launch sites in the space mission</a:t>
            </a:r>
          </a:p>
          <a:p>
            <a:pPr marL="342900" indent="-342900">
              <a:lnSpc>
                <a:spcPct val="100000"/>
              </a:lnSpc>
              <a:spcBef>
                <a:spcPts val="1400"/>
              </a:spcBef>
            </a:pPr>
            <a:r>
              <a:rPr lang="en-US" sz="1800">
                <a:solidFill>
                  <a:schemeClr val="accent3">
                    <a:lumMod val="25000"/>
                  </a:schemeClr>
                </a:solidFill>
                <a:latin typeface="Abadi"/>
                <a:ea typeface="+mn-lt"/>
                <a:cs typeface="+mn-lt"/>
              </a:rPr>
              <a:t>Display 5 records where launch sites begin with "CCA"</a:t>
            </a:r>
          </a:p>
          <a:p>
            <a:pPr marL="342900" indent="-342900">
              <a:lnSpc>
                <a:spcPct val="100000"/>
              </a:lnSpc>
              <a:spcBef>
                <a:spcPts val="1400"/>
              </a:spcBef>
            </a:pPr>
            <a:r>
              <a:rPr lang="en-US" sz="1800">
                <a:solidFill>
                  <a:schemeClr val="accent3">
                    <a:lumMod val="25000"/>
                  </a:schemeClr>
                </a:solidFill>
                <a:latin typeface="Abadi"/>
                <a:ea typeface="+mn-lt"/>
                <a:cs typeface="+mn-lt"/>
              </a:rPr>
              <a:t>Display the total payload mass carried by boosters launched by NASA (CRS)</a:t>
            </a:r>
          </a:p>
          <a:p>
            <a:pPr marL="342900" indent="-342900">
              <a:lnSpc>
                <a:spcPct val="100000"/>
              </a:lnSpc>
              <a:spcBef>
                <a:spcPts val="1400"/>
              </a:spcBef>
            </a:pPr>
            <a:r>
              <a:rPr lang="en-US" sz="1800">
                <a:solidFill>
                  <a:schemeClr val="accent3">
                    <a:lumMod val="25000"/>
                  </a:schemeClr>
                </a:solidFill>
                <a:latin typeface="Abadi"/>
                <a:ea typeface="+mn-lt"/>
                <a:cs typeface="+mn-lt"/>
              </a:rPr>
              <a:t>Display average payload mass carried by booster version F9 v1.1</a:t>
            </a:r>
          </a:p>
          <a:p>
            <a:pPr marL="342900" indent="-342900">
              <a:lnSpc>
                <a:spcPct val="100000"/>
              </a:lnSpc>
              <a:spcBef>
                <a:spcPts val="1400"/>
              </a:spcBef>
            </a:pPr>
            <a:r>
              <a:rPr lang="en-US" sz="1800">
                <a:solidFill>
                  <a:schemeClr val="accent3">
                    <a:lumMod val="25000"/>
                  </a:schemeClr>
                </a:solidFill>
                <a:latin typeface="Abadi"/>
                <a:ea typeface="+mn-lt"/>
                <a:cs typeface="+mn-lt"/>
              </a:rPr>
              <a:t>Get the date when the first successful landing outcome in a ground pad was achieved.</a:t>
            </a:r>
          </a:p>
          <a:p>
            <a:pPr marL="342900" indent="-342900">
              <a:lnSpc>
                <a:spcPct val="100000"/>
              </a:lnSpc>
              <a:spcBef>
                <a:spcPts val="1400"/>
              </a:spcBef>
            </a:pPr>
            <a:r>
              <a:rPr lang="en-US" sz="1800">
                <a:solidFill>
                  <a:schemeClr val="accent3">
                    <a:lumMod val="25000"/>
                  </a:schemeClr>
                </a:solidFill>
                <a:latin typeface="Abadi"/>
                <a:ea typeface="+mn-lt"/>
                <a:cs typeface="+mn-lt"/>
              </a:rPr>
              <a:t>Get the total number of "success" and "failure" mission outcomes</a:t>
            </a:r>
          </a:p>
          <a:p>
            <a:pPr marL="342900" indent="-342900">
              <a:lnSpc>
                <a:spcPct val="100000"/>
              </a:lnSpc>
              <a:spcBef>
                <a:spcPts val="1400"/>
              </a:spcBef>
            </a:pPr>
            <a:r>
              <a:rPr lang="en-US" sz="1800">
                <a:solidFill>
                  <a:schemeClr val="accent3">
                    <a:lumMod val="25000"/>
                  </a:schemeClr>
                </a:solidFill>
                <a:latin typeface="Abadi"/>
                <a:ea typeface="+mn-lt"/>
                <a:cs typeface="+mn-lt"/>
              </a:rPr>
              <a:t>With a subquery, list the names of the booster versions which have carried the maximum payload mass</a:t>
            </a:r>
            <a:endParaRPr lang="en-US">
              <a:solidFill>
                <a:schemeClr val="accent3">
                  <a:lumMod val="25000"/>
                </a:schemeClr>
              </a:solidFill>
              <a:latin typeface="Calibri" panose="020F0502020204030204"/>
              <a:ea typeface="+mn-lt"/>
              <a:cs typeface="+mn-lt"/>
            </a:endParaRPr>
          </a:p>
          <a:p>
            <a:pPr marL="342900" indent="-342900">
              <a:lnSpc>
                <a:spcPct val="100000"/>
              </a:lnSpc>
              <a:spcBef>
                <a:spcPts val="1400"/>
              </a:spcBef>
            </a:pPr>
            <a:r>
              <a:rPr lang="en-US" sz="1800">
                <a:solidFill>
                  <a:schemeClr val="accent3">
                    <a:lumMod val="25000"/>
                  </a:schemeClr>
                </a:solidFill>
                <a:latin typeface="Abadi"/>
                <a:ea typeface="+mn-lt"/>
                <a:cs typeface="+mn-lt"/>
              </a:rPr>
              <a:t>List the records which will display the month names, failure landing outcomes in a drone ship, booster versions, and launch site for the months in the year 2015.</a:t>
            </a:r>
            <a:endParaRPr lang="en-US">
              <a:solidFill>
                <a:schemeClr val="accent3">
                  <a:lumMod val="25000"/>
                </a:schemeClr>
              </a:solidFill>
              <a:ea typeface="Calibri"/>
              <a:cs typeface="Calibri"/>
            </a:endParaRPr>
          </a:p>
          <a:p>
            <a:pPr marL="342900" indent="-342900">
              <a:lnSpc>
                <a:spcPct val="100000"/>
              </a:lnSpc>
              <a:spcBef>
                <a:spcPts val="1400"/>
              </a:spcBef>
            </a:pPr>
            <a:r>
              <a:rPr lang="en-US" sz="1800">
                <a:solidFill>
                  <a:schemeClr val="accent3">
                    <a:lumMod val="25000"/>
                  </a:schemeClr>
                </a:solidFill>
                <a:latin typeface="Abadi"/>
                <a:ea typeface="+mn-lt"/>
                <a:cs typeface="+mn-lt"/>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grpSp>
        <p:nvGrpSpPr>
          <p:cNvPr id="8" name="Grupo 7">
            <a:extLst>
              <a:ext uri="{FF2B5EF4-FFF2-40B4-BE49-F238E27FC236}">
                <a16:creationId xmlns:a16="http://schemas.microsoft.com/office/drawing/2014/main" id="{3EEFA54E-42CF-A28D-25AB-88A124264E34}"/>
              </a:ext>
            </a:extLst>
          </p:cNvPr>
          <p:cNvGrpSpPr/>
          <p:nvPr/>
        </p:nvGrpSpPr>
        <p:grpSpPr>
          <a:xfrm>
            <a:off x="323849" y="6194424"/>
            <a:ext cx="5980113" cy="458788"/>
            <a:chOff x="196849" y="6340474"/>
            <a:chExt cx="5980113" cy="458788"/>
          </a:xfrm>
        </p:grpSpPr>
        <p:pic>
          <p:nvPicPr>
            <p:cNvPr id="6" name="Imagen 5">
              <a:extLst>
                <a:ext uri="{FF2B5EF4-FFF2-40B4-BE49-F238E27FC236}">
                  <a16:creationId xmlns:a16="http://schemas.microsoft.com/office/drawing/2014/main" id="{B1A5D5F3-96C1-C12F-F3D2-E40E7AAA94AE}"/>
                </a:ext>
              </a:extLst>
            </p:cNvPr>
            <p:cNvPicPr>
              <a:picLocks noChangeAspect="1"/>
            </p:cNvPicPr>
            <p:nvPr/>
          </p:nvPicPr>
          <p:blipFill>
            <a:blip r:embed="rId3"/>
            <a:stretch>
              <a:fillRect/>
            </a:stretch>
          </p:blipFill>
          <p:spPr>
            <a:xfrm>
              <a:off x="196849" y="6369050"/>
              <a:ext cx="311150" cy="311150"/>
            </a:xfrm>
            <a:prstGeom prst="rect">
              <a:avLst/>
            </a:prstGeom>
          </p:spPr>
        </p:pic>
        <p:sp>
          <p:nvSpPr>
            <p:cNvPr id="7" name="Content Placeholder 4">
              <a:extLst>
                <a:ext uri="{FF2B5EF4-FFF2-40B4-BE49-F238E27FC236}">
                  <a16:creationId xmlns:a16="http://schemas.microsoft.com/office/drawing/2014/main" id="{83FDBB6A-0FE7-82B9-5E69-F9D76468EA40}"/>
                </a:ext>
              </a:extLst>
            </p:cNvPr>
            <p:cNvSpPr txBox="1">
              <a:spLocks/>
            </p:cNvSpPr>
            <p:nvPr/>
          </p:nvSpPr>
          <p:spPr>
            <a:xfrm>
              <a:off x="509660" y="6340474"/>
              <a:ext cx="5667302" cy="45878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0A49CB"/>
                  </a:solidFill>
                  <a:latin typeface="Abadi"/>
                  <a:hlinkClick r:id="rId4"/>
                </a:rPr>
                <a:t>GitHub: jupyter-labs-eda-sql-coursera_sqllite.ipynb</a:t>
              </a:r>
              <a:endParaRPr lang="en-US" sz="2000">
                <a:solidFill>
                  <a:srgbClr val="0A49CB"/>
                </a:solidFill>
                <a:latin typeface="Abadi"/>
              </a:endParaRPr>
            </a:p>
          </p:txBody>
        </p:sp>
      </p:gr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7550" y="1525804"/>
            <a:ext cx="10737850" cy="270033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000">
                <a:solidFill>
                  <a:schemeClr val="accent3">
                    <a:lumMod val="25000"/>
                  </a:schemeClr>
                </a:solidFill>
                <a:latin typeface="Abadi"/>
                <a:ea typeface="Calibri" panose="020F0502020204030204"/>
                <a:cs typeface="Calibri" panose="020F0502020204030204"/>
              </a:rPr>
              <a:t>Added some elements to our map to better understand and visualize our geographical data:</a:t>
            </a:r>
          </a:p>
          <a:p>
            <a:pPr>
              <a:lnSpc>
                <a:spcPct val="100000"/>
              </a:lnSpc>
              <a:spcBef>
                <a:spcPts val="1400"/>
              </a:spcBef>
            </a:pPr>
            <a:r>
              <a:rPr lang="en-US" sz="2000" b="1">
                <a:solidFill>
                  <a:schemeClr val="accent3">
                    <a:lumMod val="25000"/>
                  </a:schemeClr>
                </a:solidFill>
                <a:latin typeface="Abadi"/>
                <a:ea typeface="Calibri" panose="020F0502020204030204"/>
                <a:cs typeface="Calibri" panose="020F0502020204030204"/>
              </a:rPr>
              <a:t>Markers</a:t>
            </a:r>
            <a:r>
              <a:rPr lang="en-US" sz="2000">
                <a:solidFill>
                  <a:schemeClr val="accent3">
                    <a:lumMod val="25000"/>
                  </a:schemeClr>
                </a:solidFill>
                <a:latin typeface="Abadi"/>
                <a:ea typeface="Calibri" panose="020F0502020204030204"/>
                <a:cs typeface="Calibri" panose="020F0502020204030204"/>
              </a:rPr>
              <a:t>: Display individual points on the map, such as successful (</a:t>
            </a:r>
            <a:r>
              <a:rPr lang="en-US" sz="2000">
                <a:solidFill>
                  <a:schemeClr val="accent6"/>
                </a:solidFill>
                <a:latin typeface="Abadi"/>
                <a:ea typeface="Calibri" panose="020F0502020204030204"/>
                <a:cs typeface="Calibri" panose="020F0502020204030204"/>
              </a:rPr>
              <a:t>green</a:t>
            </a:r>
            <a:r>
              <a:rPr lang="en-US" sz="2000">
                <a:solidFill>
                  <a:schemeClr val="accent3">
                    <a:lumMod val="25000"/>
                  </a:schemeClr>
                </a:solidFill>
                <a:latin typeface="Abadi"/>
                <a:ea typeface="Calibri" panose="020F0502020204030204"/>
                <a:cs typeface="Calibri" panose="020F0502020204030204"/>
              </a:rPr>
              <a:t>), failed (</a:t>
            </a:r>
            <a:r>
              <a:rPr lang="en-US" sz="2000">
                <a:solidFill>
                  <a:srgbClr val="F24D6E"/>
                </a:solidFill>
                <a:latin typeface="Abadi"/>
                <a:ea typeface="Calibri" panose="020F0502020204030204"/>
                <a:cs typeface="Calibri" panose="020F0502020204030204"/>
              </a:rPr>
              <a:t>red</a:t>
            </a:r>
            <a:r>
              <a:rPr lang="en-US" sz="2000">
                <a:solidFill>
                  <a:schemeClr val="accent3">
                    <a:lumMod val="25000"/>
                  </a:schemeClr>
                </a:solidFill>
                <a:latin typeface="Abadi"/>
                <a:ea typeface="Calibri" panose="020F0502020204030204"/>
                <a:cs typeface="Calibri" panose="020F0502020204030204"/>
              </a:rPr>
              <a:t>) rocket launches, and other landmarks such as nearby cities, shores and highways (</a:t>
            </a:r>
            <a:r>
              <a:rPr lang="en-US" sz="2000">
                <a:solidFill>
                  <a:srgbClr val="1C7DDB"/>
                </a:solidFill>
                <a:latin typeface="Abadi"/>
                <a:ea typeface="Calibri" panose="020F0502020204030204"/>
                <a:cs typeface="Calibri" panose="020F0502020204030204"/>
              </a:rPr>
              <a:t>blue</a:t>
            </a:r>
            <a:r>
              <a:rPr lang="en-US" sz="2000">
                <a:solidFill>
                  <a:schemeClr val="accent3">
                    <a:lumMod val="25000"/>
                  </a:schemeClr>
                </a:solidFill>
                <a:latin typeface="Abadi"/>
                <a:ea typeface="Calibri" panose="020F0502020204030204"/>
                <a:cs typeface="Calibri" panose="020F0502020204030204"/>
              </a:rPr>
              <a:t>)</a:t>
            </a:r>
          </a:p>
          <a:p>
            <a:pPr>
              <a:lnSpc>
                <a:spcPct val="100000"/>
              </a:lnSpc>
              <a:spcBef>
                <a:spcPts val="1400"/>
              </a:spcBef>
            </a:pPr>
            <a:r>
              <a:rPr lang="en-US" sz="2000" b="1">
                <a:solidFill>
                  <a:schemeClr val="accent3">
                    <a:lumMod val="25000"/>
                  </a:schemeClr>
                </a:solidFill>
                <a:latin typeface="Abadi"/>
                <a:ea typeface="Calibri" panose="020F0502020204030204"/>
                <a:cs typeface="Calibri" panose="020F0502020204030204"/>
              </a:rPr>
              <a:t>Marker clusters</a:t>
            </a:r>
            <a:r>
              <a:rPr lang="en-US" sz="2000">
                <a:solidFill>
                  <a:schemeClr val="accent3">
                    <a:lumMod val="25000"/>
                  </a:schemeClr>
                </a:solidFill>
                <a:latin typeface="Abadi"/>
                <a:ea typeface="Calibri" panose="020F0502020204030204"/>
                <a:cs typeface="Calibri" panose="020F0502020204030204"/>
              </a:rPr>
              <a:t>: When the map is zoomed out, to be able to easily identify the </a:t>
            </a:r>
            <a:r>
              <a:rPr lang="en-US" sz="2000" err="1">
                <a:solidFill>
                  <a:schemeClr val="accent3">
                    <a:lumMod val="25000"/>
                  </a:schemeClr>
                </a:solidFill>
                <a:latin typeface="Abadi"/>
                <a:ea typeface="Calibri" panose="020F0502020204030204"/>
                <a:cs typeface="Calibri" panose="020F0502020204030204"/>
              </a:rPr>
              <a:t>numberof</a:t>
            </a:r>
            <a:r>
              <a:rPr lang="en-US" sz="2000">
                <a:solidFill>
                  <a:schemeClr val="accent3">
                    <a:lumMod val="25000"/>
                  </a:schemeClr>
                </a:solidFill>
                <a:latin typeface="Abadi"/>
                <a:ea typeface="Calibri" panose="020F0502020204030204"/>
                <a:cs typeface="Calibri" panose="020F0502020204030204"/>
              </a:rPr>
              <a:t> records in a given geographical site.</a:t>
            </a:r>
          </a:p>
          <a:p>
            <a:pPr>
              <a:lnSpc>
                <a:spcPct val="100000"/>
              </a:lnSpc>
              <a:spcBef>
                <a:spcPts val="1400"/>
              </a:spcBef>
            </a:pPr>
            <a:r>
              <a:rPr lang="en-US" sz="2000" b="1">
                <a:solidFill>
                  <a:schemeClr val="accent3">
                    <a:lumMod val="25000"/>
                  </a:schemeClr>
                </a:solidFill>
                <a:latin typeface="Abadi"/>
                <a:ea typeface="Calibri" panose="020F0502020204030204"/>
                <a:cs typeface="Calibri" panose="020F0502020204030204"/>
              </a:rPr>
              <a:t>Circles</a:t>
            </a:r>
            <a:r>
              <a:rPr lang="en-US" sz="2000">
                <a:solidFill>
                  <a:schemeClr val="accent3">
                    <a:lumMod val="25000"/>
                  </a:schemeClr>
                </a:solidFill>
                <a:latin typeface="Abadi"/>
                <a:ea typeface="Calibri" panose="020F0502020204030204"/>
                <a:cs typeface="Calibri" panose="020F0502020204030204"/>
              </a:rPr>
              <a:t>: To locate each one of the landing sites of the SpaceX data.</a:t>
            </a:r>
          </a:p>
          <a:p>
            <a:pPr>
              <a:lnSpc>
                <a:spcPct val="100000"/>
              </a:lnSpc>
              <a:spcBef>
                <a:spcPts val="1400"/>
              </a:spcBef>
            </a:pPr>
            <a:r>
              <a:rPr lang="en-US" sz="2000" b="1">
                <a:solidFill>
                  <a:schemeClr val="accent3">
                    <a:lumMod val="25000"/>
                  </a:schemeClr>
                </a:solidFill>
                <a:latin typeface="Abadi"/>
                <a:ea typeface="Calibri" panose="020F0502020204030204"/>
                <a:cs typeface="Calibri" panose="020F0502020204030204"/>
              </a:rPr>
              <a:t>Lines</a:t>
            </a:r>
            <a:r>
              <a:rPr lang="en-US" sz="2000">
                <a:solidFill>
                  <a:schemeClr val="accent3">
                    <a:lumMod val="25000"/>
                  </a:schemeClr>
                </a:solidFill>
                <a:latin typeface="Abadi"/>
                <a:ea typeface="Calibri" panose="020F0502020204030204"/>
                <a:cs typeface="Calibri" panose="020F0502020204030204"/>
              </a:rPr>
              <a:t>: Trace the nearest path and distance to the nearest landmark markers (</a:t>
            </a:r>
            <a:r>
              <a:rPr lang="en-US" sz="2100">
                <a:solidFill>
                  <a:srgbClr val="1C7DDB"/>
                </a:solidFill>
                <a:latin typeface="Abadi"/>
                <a:ea typeface="Calibri" panose="020F0502020204030204"/>
                <a:cs typeface="Calibri" panose="020F0502020204030204"/>
              </a:rPr>
              <a:t>blue</a:t>
            </a:r>
            <a:r>
              <a:rPr lang="en-US" sz="2000">
                <a:solidFill>
                  <a:schemeClr val="accent3">
                    <a:lumMod val="25000"/>
                  </a:schemeClr>
                </a:solidFill>
                <a:latin typeface="Abadi"/>
                <a:ea typeface="Calibri" panose="020F0502020204030204"/>
                <a:cs typeface="Calibri" panose="020F0502020204030204"/>
              </a:rPr>
              <a:t>)</a:t>
            </a:r>
          </a:p>
          <a:p>
            <a:pPr marL="0" indent="0">
              <a:lnSpc>
                <a:spcPct val="100000"/>
              </a:lnSpc>
              <a:spcBef>
                <a:spcPts val="1400"/>
              </a:spcBef>
              <a:buNone/>
            </a:pPr>
            <a:endParaRPr lang="en-US" sz="2200">
              <a:solidFill>
                <a:schemeClr val="accent3">
                  <a:lumMod val="25000"/>
                </a:schemeClr>
              </a:solidFill>
              <a:latin typeface="Abadi"/>
              <a:ea typeface="Calibri" panose="020F0502020204030204"/>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grpSp>
        <p:nvGrpSpPr>
          <p:cNvPr id="10" name="Grupo 9">
            <a:extLst>
              <a:ext uri="{FF2B5EF4-FFF2-40B4-BE49-F238E27FC236}">
                <a16:creationId xmlns:a16="http://schemas.microsoft.com/office/drawing/2014/main" id="{EAE972B6-C6FD-2BC2-8CA4-59FB4BAB8126}"/>
              </a:ext>
            </a:extLst>
          </p:cNvPr>
          <p:cNvGrpSpPr/>
          <p:nvPr/>
        </p:nvGrpSpPr>
        <p:grpSpPr>
          <a:xfrm>
            <a:off x="114299" y="6451600"/>
            <a:ext cx="5967413" cy="461962"/>
            <a:chOff x="196849" y="6369050"/>
            <a:chExt cx="5967413" cy="461962"/>
          </a:xfrm>
        </p:grpSpPr>
        <p:pic>
          <p:nvPicPr>
            <p:cNvPr id="8" name="Imagen 7">
              <a:extLst>
                <a:ext uri="{FF2B5EF4-FFF2-40B4-BE49-F238E27FC236}">
                  <a16:creationId xmlns:a16="http://schemas.microsoft.com/office/drawing/2014/main" id="{DC8E7A35-789C-6DE5-616A-DF87C502502C}"/>
                </a:ext>
              </a:extLst>
            </p:cNvPr>
            <p:cNvPicPr>
              <a:picLocks noChangeAspect="1"/>
            </p:cNvPicPr>
            <p:nvPr/>
          </p:nvPicPr>
          <p:blipFill>
            <a:blip r:embed="rId3"/>
            <a:stretch>
              <a:fillRect/>
            </a:stretch>
          </p:blipFill>
          <p:spPr>
            <a:xfrm>
              <a:off x="196849" y="6369050"/>
              <a:ext cx="311150" cy="311150"/>
            </a:xfrm>
            <a:prstGeom prst="rect">
              <a:avLst/>
            </a:prstGeom>
          </p:spPr>
        </p:pic>
        <p:sp>
          <p:nvSpPr>
            <p:cNvPr id="9" name="Content Placeholder 4">
              <a:extLst>
                <a:ext uri="{FF2B5EF4-FFF2-40B4-BE49-F238E27FC236}">
                  <a16:creationId xmlns:a16="http://schemas.microsoft.com/office/drawing/2014/main" id="{70156110-7DC1-B53B-E572-670F82E2BEB7}"/>
                </a:ext>
              </a:extLst>
            </p:cNvPr>
            <p:cNvSpPr txBox="1">
              <a:spLocks/>
            </p:cNvSpPr>
            <p:nvPr/>
          </p:nvSpPr>
          <p:spPr>
            <a:xfrm>
              <a:off x="496960" y="6372224"/>
              <a:ext cx="5667302" cy="45878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rgbClr val="0A49CB"/>
                  </a:solidFill>
                  <a:latin typeface="Abadi"/>
                  <a:hlinkClick r:id="rId4"/>
                </a:rPr>
                <a:t>GitHub: lab_jupyter_launch_site_location.ipynb</a:t>
              </a:r>
              <a:endParaRPr lang="en-US" sz="1800">
                <a:solidFill>
                  <a:srgbClr val="0A49CB"/>
                </a:solidFill>
                <a:latin typeface="Abadi"/>
              </a:endParaRPr>
            </a:p>
          </p:txBody>
        </p:sp>
      </p:grpSp>
      <p:pic>
        <p:nvPicPr>
          <p:cNvPr id="12" name="Imagen 11">
            <a:extLst>
              <a:ext uri="{FF2B5EF4-FFF2-40B4-BE49-F238E27FC236}">
                <a16:creationId xmlns:a16="http://schemas.microsoft.com/office/drawing/2014/main" id="{B83EB7FB-517D-1350-740E-DA59FA6BB5F0}"/>
              </a:ext>
            </a:extLst>
          </p:cNvPr>
          <p:cNvPicPr>
            <a:picLocks noChangeAspect="1"/>
          </p:cNvPicPr>
          <p:nvPr/>
        </p:nvPicPr>
        <p:blipFill>
          <a:blip r:embed="rId5"/>
          <a:stretch>
            <a:fillRect/>
          </a:stretch>
        </p:blipFill>
        <p:spPr>
          <a:xfrm>
            <a:off x="2438400" y="4397375"/>
            <a:ext cx="1524000" cy="1555750"/>
          </a:xfrm>
          <a:prstGeom prst="rect">
            <a:avLst/>
          </a:prstGeom>
        </p:spPr>
      </p:pic>
      <p:pic>
        <p:nvPicPr>
          <p:cNvPr id="13" name="Imagen 12">
            <a:extLst>
              <a:ext uri="{FF2B5EF4-FFF2-40B4-BE49-F238E27FC236}">
                <a16:creationId xmlns:a16="http://schemas.microsoft.com/office/drawing/2014/main" id="{2D01457D-9732-8DDD-AAEC-046D46FA9768}"/>
              </a:ext>
            </a:extLst>
          </p:cNvPr>
          <p:cNvPicPr>
            <a:picLocks noChangeAspect="1"/>
          </p:cNvPicPr>
          <p:nvPr/>
        </p:nvPicPr>
        <p:blipFill>
          <a:blip r:embed="rId6"/>
          <a:stretch>
            <a:fillRect/>
          </a:stretch>
        </p:blipFill>
        <p:spPr>
          <a:xfrm>
            <a:off x="6019800" y="4394903"/>
            <a:ext cx="1555750" cy="1543050"/>
          </a:xfrm>
          <a:prstGeom prst="rect">
            <a:avLst/>
          </a:prstGeom>
        </p:spPr>
      </p:pic>
      <p:pic>
        <p:nvPicPr>
          <p:cNvPr id="14" name="Imagen 13">
            <a:extLst>
              <a:ext uri="{FF2B5EF4-FFF2-40B4-BE49-F238E27FC236}">
                <a16:creationId xmlns:a16="http://schemas.microsoft.com/office/drawing/2014/main" id="{3FF49BBC-686C-6989-4E28-CD7439770580}"/>
              </a:ext>
            </a:extLst>
          </p:cNvPr>
          <p:cNvPicPr>
            <a:picLocks noChangeAspect="1"/>
          </p:cNvPicPr>
          <p:nvPr/>
        </p:nvPicPr>
        <p:blipFill rotWithShape="1">
          <a:blip r:embed="rId7"/>
          <a:srcRect l="57657" t="60389" r="2986" b="31"/>
          <a:stretch/>
        </p:blipFill>
        <p:spPr>
          <a:xfrm>
            <a:off x="7804150" y="4387351"/>
            <a:ext cx="1633185" cy="1556948"/>
          </a:xfrm>
          <a:prstGeom prst="rect">
            <a:avLst/>
          </a:prstGeom>
        </p:spPr>
      </p:pic>
      <p:pic>
        <p:nvPicPr>
          <p:cNvPr id="15" name="Imagen 14">
            <a:extLst>
              <a:ext uri="{FF2B5EF4-FFF2-40B4-BE49-F238E27FC236}">
                <a16:creationId xmlns:a16="http://schemas.microsoft.com/office/drawing/2014/main" id="{94304140-C3F6-8DD9-D6E1-A167B5335DEC}"/>
              </a:ext>
            </a:extLst>
          </p:cNvPr>
          <p:cNvPicPr>
            <a:picLocks noChangeAspect="1"/>
          </p:cNvPicPr>
          <p:nvPr/>
        </p:nvPicPr>
        <p:blipFill>
          <a:blip r:embed="rId8"/>
          <a:stretch>
            <a:fillRect/>
          </a:stretch>
        </p:blipFill>
        <p:spPr>
          <a:xfrm>
            <a:off x="4194175" y="4391728"/>
            <a:ext cx="1600200" cy="1562100"/>
          </a:xfrm>
          <a:prstGeom prst="rect">
            <a:avLst/>
          </a:prstGeom>
        </p:spPr>
      </p:pic>
      <p:sp>
        <p:nvSpPr>
          <p:cNvPr id="16" name="CuadroTexto 15">
            <a:extLst>
              <a:ext uri="{FF2B5EF4-FFF2-40B4-BE49-F238E27FC236}">
                <a16:creationId xmlns:a16="http://schemas.microsoft.com/office/drawing/2014/main" id="{9699FC63-76CB-5DEC-7645-4BDD42C8987F}"/>
              </a:ext>
            </a:extLst>
          </p:cNvPr>
          <p:cNvSpPr txBox="1"/>
          <p:nvPr/>
        </p:nvSpPr>
        <p:spPr>
          <a:xfrm>
            <a:off x="6310878" y="5935310"/>
            <a:ext cx="9710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err="1">
                <a:solidFill>
                  <a:srgbClr val="F24D6E"/>
                </a:solidFill>
                <a:latin typeface="Abadi"/>
              </a:rPr>
              <a:t>Circle</a:t>
            </a:r>
          </a:p>
        </p:txBody>
      </p:sp>
      <p:sp>
        <p:nvSpPr>
          <p:cNvPr id="17" name="CuadroTexto 16">
            <a:extLst>
              <a:ext uri="{FF2B5EF4-FFF2-40B4-BE49-F238E27FC236}">
                <a16:creationId xmlns:a16="http://schemas.microsoft.com/office/drawing/2014/main" id="{CB83F261-C333-42BD-4E2B-AFD09C5D90BF}"/>
              </a:ext>
            </a:extLst>
          </p:cNvPr>
          <p:cNvSpPr txBox="1"/>
          <p:nvPr/>
        </p:nvSpPr>
        <p:spPr>
          <a:xfrm>
            <a:off x="2716778" y="5956832"/>
            <a:ext cx="9710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err="1">
                <a:solidFill>
                  <a:srgbClr val="F24D6E"/>
                </a:solidFill>
                <a:latin typeface="Abadi"/>
              </a:rPr>
              <a:t>Marker</a:t>
            </a:r>
          </a:p>
        </p:txBody>
      </p:sp>
      <p:sp>
        <p:nvSpPr>
          <p:cNvPr id="18" name="CuadroTexto 17">
            <a:extLst>
              <a:ext uri="{FF2B5EF4-FFF2-40B4-BE49-F238E27FC236}">
                <a16:creationId xmlns:a16="http://schemas.microsoft.com/office/drawing/2014/main" id="{E96237F8-A338-22E5-BF48-4A10CF91C96A}"/>
              </a:ext>
            </a:extLst>
          </p:cNvPr>
          <p:cNvSpPr txBox="1"/>
          <p:nvPr/>
        </p:nvSpPr>
        <p:spPr>
          <a:xfrm>
            <a:off x="7803128" y="5935310"/>
            <a:ext cx="15933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a:solidFill>
                  <a:srgbClr val="F24D6E"/>
                </a:solidFill>
                <a:latin typeface="Abadi"/>
              </a:rPr>
              <a:t>Line</a:t>
            </a:r>
            <a:endParaRPr lang="es-MX"/>
          </a:p>
        </p:txBody>
      </p:sp>
      <p:sp>
        <p:nvSpPr>
          <p:cNvPr id="19" name="CuadroTexto 18">
            <a:extLst>
              <a:ext uri="{FF2B5EF4-FFF2-40B4-BE49-F238E27FC236}">
                <a16:creationId xmlns:a16="http://schemas.microsoft.com/office/drawing/2014/main" id="{9284C1E5-1F1D-9746-3F0E-70C4D8C34A1B}"/>
              </a:ext>
            </a:extLst>
          </p:cNvPr>
          <p:cNvSpPr txBox="1"/>
          <p:nvPr/>
        </p:nvSpPr>
        <p:spPr>
          <a:xfrm>
            <a:off x="4170928" y="5954360"/>
            <a:ext cx="16631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err="1">
                <a:solidFill>
                  <a:srgbClr val="F24D6E"/>
                </a:solidFill>
                <a:latin typeface="Abadi"/>
              </a:rPr>
              <a:t>Marker</a:t>
            </a:r>
            <a:r>
              <a:rPr lang="es-MX">
                <a:solidFill>
                  <a:srgbClr val="F24D6E"/>
                </a:solidFill>
                <a:latin typeface="Abadi"/>
              </a:rPr>
              <a:t> </a:t>
            </a:r>
            <a:r>
              <a:rPr lang="es-MX" err="1">
                <a:solidFill>
                  <a:srgbClr val="F24D6E"/>
                </a:solidFill>
                <a:latin typeface="Abadi"/>
              </a:rPr>
              <a:t>Cluster</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5560" y="1381125"/>
            <a:ext cx="10621889" cy="3121628"/>
          </a:xfrm>
          <a:prstGeom prst="rect">
            <a:avLst/>
          </a:prstGeom>
        </p:spPr>
        <p:txBody>
          <a:bodyPr vert="horz" lIns="91440" tIns="45720" rIns="91440" bIns="45720" rtlCol="0" anchor="t">
            <a:normAutofit/>
          </a:bodyPr>
          <a:lstStyle/>
          <a:p>
            <a:pPr marL="0" indent="0">
              <a:buNone/>
            </a:pPr>
            <a:r>
              <a:rPr lang="en-US" sz="1900">
                <a:solidFill>
                  <a:schemeClr val="accent3">
                    <a:lumMod val="25000"/>
                  </a:schemeClr>
                </a:solidFill>
                <a:latin typeface="Abadi"/>
                <a:ea typeface="Calibri" panose="020F0502020204030204"/>
                <a:cs typeface="Calibri" panose="020F0502020204030204"/>
              </a:rPr>
              <a:t>The dashboard for the SpaceX launch data includes:</a:t>
            </a:r>
            <a:endParaRPr lang="es-MX" sz="1900">
              <a:solidFill>
                <a:schemeClr val="accent3">
                  <a:lumMod val="25000"/>
                </a:schemeClr>
              </a:solidFill>
              <a:latin typeface="Abadi"/>
              <a:ea typeface="Calibri" panose="020F0502020204030204"/>
              <a:cs typeface="Calibri" panose="020F0502020204030204"/>
            </a:endParaRPr>
          </a:p>
          <a:p>
            <a:r>
              <a:rPr lang="en-US" sz="1900" b="1">
                <a:solidFill>
                  <a:schemeClr val="accent3">
                    <a:lumMod val="25000"/>
                  </a:schemeClr>
                </a:solidFill>
                <a:latin typeface="Abadi"/>
                <a:ea typeface="Calibri" panose="020F0502020204030204"/>
                <a:cs typeface="Calibri" panose="020F0502020204030204"/>
              </a:rPr>
              <a:t>Launch Site Dropdown</a:t>
            </a:r>
            <a:r>
              <a:rPr lang="en-US" sz="1900">
                <a:solidFill>
                  <a:schemeClr val="accent3">
                    <a:lumMod val="25000"/>
                  </a:schemeClr>
                </a:solidFill>
                <a:latin typeface="Abadi"/>
                <a:ea typeface="Calibri" panose="020F0502020204030204"/>
                <a:cs typeface="Calibri" panose="020F0502020204030204"/>
              </a:rPr>
              <a:t>: Allows users to filter the displayed data by launch site, with an option to view all sites or individual ones.</a:t>
            </a:r>
          </a:p>
          <a:p>
            <a:r>
              <a:rPr lang="en-US" sz="1900" b="1">
                <a:solidFill>
                  <a:schemeClr val="accent3">
                    <a:lumMod val="25000"/>
                  </a:schemeClr>
                </a:solidFill>
                <a:latin typeface="Abadi"/>
                <a:ea typeface="Calibri" panose="020F0502020204030204"/>
                <a:cs typeface="Calibri" panose="020F0502020204030204"/>
              </a:rPr>
              <a:t>Pie Chart:</a:t>
            </a:r>
            <a:r>
              <a:rPr lang="en-US" sz="1900">
                <a:solidFill>
                  <a:schemeClr val="accent3">
                    <a:lumMod val="25000"/>
                  </a:schemeClr>
                </a:solidFill>
                <a:latin typeface="Abadi"/>
                <a:ea typeface="Calibri" panose="020F0502020204030204"/>
                <a:cs typeface="Calibri" panose="020F0502020204030204"/>
              </a:rPr>
              <a:t> Shows the success rate of launches for either all sites</a:t>
            </a:r>
            <a:r>
              <a:rPr lang="en-US" sz="1900" baseline="30000">
                <a:solidFill>
                  <a:schemeClr val="accent3">
                    <a:lumMod val="25000"/>
                  </a:schemeClr>
                </a:solidFill>
                <a:latin typeface="Abadi"/>
                <a:ea typeface="Calibri" panose="020F0502020204030204"/>
                <a:cs typeface="Calibri" panose="020F0502020204030204"/>
              </a:rPr>
              <a:t>1</a:t>
            </a:r>
            <a:r>
              <a:rPr lang="en-US" sz="1900">
                <a:solidFill>
                  <a:schemeClr val="accent3">
                    <a:lumMod val="25000"/>
                  </a:schemeClr>
                </a:solidFill>
                <a:latin typeface="Abadi"/>
                <a:ea typeface="Calibri" panose="020F0502020204030204"/>
                <a:cs typeface="Calibri" panose="020F0502020204030204"/>
              </a:rPr>
              <a:t> or a selected site</a:t>
            </a:r>
            <a:r>
              <a:rPr lang="en-US" sz="1900" baseline="30000">
                <a:solidFill>
                  <a:schemeClr val="accent3">
                    <a:lumMod val="25000"/>
                  </a:schemeClr>
                </a:solidFill>
                <a:latin typeface="Abadi"/>
                <a:ea typeface="Calibri" panose="020F0502020204030204"/>
                <a:cs typeface="Calibri" panose="020F0502020204030204"/>
              </a:rPr>
              <a:t>2</a:t>
            </a:r>
            <a:r>
              <a:rPr lang="en-US" sz="1900">
                <a:solidFill>
                  <a:schemeClr val="accent3">
                    <a:lumMod val="25000"/>
                  </a:schemeClr>
                </a:solidFill>
                <a:latin typeface="Abadi"/>
                <a:ea typeface="Calibri" panose="020F0502020204030204"/>
                <a:cs typeface="Calibri" panose="020F0502020204030204"/>
              </a:rPr>
              <a:t>, providing immediate visual feedback on performance.</a:t>
            </a:r>
          </a:p>
          <a:p>
            <a:r>
              <a:rPr lang="en-US" sz="1900" b="1">
                <a:solidFill>
                  <a:schemeClr val="accent3">
                    <a:lumMod val="25000"/>
                  </a:schemeClr>
                </a:solidFill>
                <a:latin typeface="Abadi"/>
                <a:ea typeface="Calibri" panose="020F0502020204030204"/>
                <a:cs typeface="Calibri" panose="020F0502020204030204"/>
              </a:rPr>
              <a:t>Payload Range Slider</a:t>
            </a:r>
            <a:r>
              <a:rPr lang="en-US" sz="1900">
                <a:solidFill>
                  <a:schemeClr val="accent3">
                    <a:lumMod val="25000"/>
                  </a:schemeClr>
                </a:solidFill>
                <a:latin typeface="Abadi"/>
                <a:ea typeface="Calibri" panose="020F0502020204030204"/>
                <a:cs typeface="Calibri" panose="020F0502020204030204"/>
              </a:rPr>
              <a:t>: Enables users to select a range of payload masses, offering insights into how payload size influences launch outcomes.</a:t>
            </a:r>
          </a:p>
          <a:p>
            <a:pPr>
              <a:lnSpc>
                <a:spcPct val="100000"/>
              </a:lnSpc>
              <a:spcBef>
                <a:spcPts val="1400"/>
              </a:spcBef>
            </a:pPr>
            <a:r>
              <a:rPr lang="en-US" sz="1900" b="1">
                <a:solidFill>
                  <a:schemeClr val="accent3">
                    <a:lumMod val="25000"/>
                  </a:schemeClr>
                </a:solidFill>
                <a:latin typeface="Abadi"/>
                <a:ea typeface="Calibri" panose="020F0502020204030204"/>
                <a:cs typeface="Calibri" panose="020F0502020204030204"/>
              </a:rPr>
              <a:t>Scatter Plot</a:t>
            </a:r>
            <a:r>
              <a:rPr lang="en-US" sz="1900">
                <a:solidFill>
                  <a:schemeClr val="accent3">
                    <a:lumMod val="25000"/>
                  </a:schemeClr>
                </a:solidFill>
                <a:latin typeface="Abadi"/>
                <a:ea typeface="Calibri" panose="020F0502020204030204"/>
                <a:cs typeface="Calibri" panose="020F0502020204030204"/>
              </a:rPr>
              <a:t>: Correlates payload mass with launch success, highlighting the effectiveness of different booster versions.</a:t>
            </a:r>
            <a:endParaRPr lang="en-US">
              <a:solidFill>
                <a:schemeClr val="accent3">
                  <a:lumMod val="25000"/>
                </a:schemeClr>
              </a:solidFill>
              <a:ea typeface="Calibri"/>
              <a:cs typeface="Calibri"/>
            </a:endParaRPr>
          </a:p>
          <a:p>
            <a:endParaRPr lang="en-US" sz="1900">
              <a:solidFill>
                <a:schemeClr val="accent3">
                  <a:lumMod val="25000"/>
                </a:schemeClr>
              </a:solidFill>
              <a:latin typeface="Abadi"/>
              <a:ea typeface="Calibri" panose="020F0502020204030204"/>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73533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grpSp>
        <p:nvGrpSpPr>
          <p:cNvPr id="8" name="Grupo 7">
            <a:extLst>
              <a:ext uri="{FF2B5EF4-FFF2-40B4-BE49-F238E27FC236}">
                <a16:creationId xmlns:a16="http://schemas.microsoft.com/office/drawing/2014/main" id="{27F2954F-1352-C071-0367-53640863C390}"/>
              </a:ext>
            </a:extLst>
          </p:cNvPr>
          <p:cNvGrpSpPr/>
          <p:nvPr/>
        </p:nvGrpSpPr>
        <p:grpSpPr>
          <a:xfrm>
            <a:off x="195997" y="6296706"/>
            <a:ext cx="3973513" cy="471488"/>
            <a:chOff x="196849" y="6340474"/>
            <a:chExt cx="3973513" cy="471488"/>
          </a:xfrm>
        </p:grpSpPr>
        <p:pic>
          <p:nvPicPr>
            <p:cNvPr id="6" name="Imagen 5">
              <a:extLst>
                <a:ext uri="{FF2B5EF4-FFF2-40B4-BE49-F238E27FC236}">
                  <a16:creationId xmlns:a16="http://schemas.microsoft.com/office/drawing/2014/main" id="{26E4BC1F-B593-94FC-FE90-68A022B93058}"/>
                </a:ext>
              </a:extLst>
            </p:cNvPr>
            <p:cNvPicPr>
              <a:picLocks noChangeAspect="1"/>
            </p:cNvPicPr>
            <p:nvPr/>
          </p:nvPicPr>
          <p:blipFill>
            <a:blip r:embed="rId3"/>
            <a:stretch>
              <a:fillRect/>
            </a:stretch>
          </p:blipFill>
          <p:spPr>
            <a:xfrm>
              <a:off x="196849" y="6369050"/>
              <a:ext cx="311150" cy="311150"/>
            </a:xfrm>
            <a:prstGeom prst="rect">
              <a:avLst/>
            </a:prstGeom>
          </p:spPr>
        </p:pic>
        <p:sp>
          <p:nvSpPr>
            <p:cNvPr id="7" name="Content Placeholder 4">
              <a:extLst>
                <a:ext uri="{FF2B5EF4-FFF2-40B4-BE49-F238E27FC236}">
                  <a16:creationId xmlns:a16="http://schemas.microsoft.com/office/drawing/2014/main" id="{727D13CA-2BB1-8738-6840-996E65ED509B}"/>
                </a:ext>
              </a:extLst>
            </p:cNvPr>
            <p:cNvSpPr txBox="1">
              <a:spLocks/>
            </p:cNvSpPr>
            <p:nvPr/>
          </p:nvSpPr>
          <p:spPr>
            <a:xfrm>
              <a:off x="509660" y="6340474"/>
              <a:ext cx="3660702" cy="47148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0A49CB"/>
                  </a:solidFill>
                  <a:latin typeface="Abadi"/>
                  <a:hlinkClick r:id="rId4"/>
                </a:rPr>
                <a:t>GitHub: dash_interactivity.ipynb</a:t>
              </a:r>
              <a:endParaRPr lang="en-US" sz="2000">
                <a:solidFill>
                  <a:srgbClr val="0A49CB"/>
                </a:solidFill>
                <a:latin typeface="Abadi"/>
              </a:endParaRPr>
            </a:p>
          </p:txBody>
        </p:sp>
      </p:grpSp>
      <p:sp>
        <p:nvSpPr>
          <p:cNvPr id="13" name="CuadroTexto 12">
            <a:extLst>
              <a:ext uri="{FF2B5EF4-FFF2-40B4-BE49-F238E27FC236}">
                <a16:creationId xmlns:a16="http://schemas.microsoft.com/office/drawing/2014/main" id="{EA8A4F68-E9C4-CCA1-48E5-8A95F1DF944E}"/>
              </a:ext>
            </a:extLst>
          </p:cNvPr>
          <p:cNvSpPr txBox="1"/>
          <p:nvPr/>
        </p:nvSpPr>
        <p:spPr>
          <a:xfrm>
            <a:off x="4217124" y="6345666"/>
            <a:ext cx="34547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a:solidFill>
                  <a:srgbClr val="F24D6E"/>
                </a:solidFill>
                <a:latin typeface="Abadi"/>
              </a:rPr>
              <a:t>1: Total </a:t>
            </a:r>
            <a:r>
              <a:rPr lang="es-MX" err="1">
                <a:solidFill>
                  <a:srgbClr val="F24D6E"/>
                </a:solidFill>
                <a:latin typeface="Abadi"/>
              </a:rPr>
              <a:t>success</a:t>
            </a:r>
            <a:r>
              <a:rPr lang="es-MX">
                <a:solidFill>
                  <a:srgbClr val="F24D6E"/>
                </a:solidFill>
                <a:latin typeface="Abadi"/>
              </a:rPr>
              <a:t> </a:t>
            </a:r>
            <a:r>
              <a:rPr lang="es-MX" err="1">
                <a:solidFill>
                  <a:srgbClr val="F24D6E"/>
                </a:solidFill>
                <a:latin typeface="Abadi"/>
              </a:rPr>
              <a:t>launches</a:t>
            </a:r>
            <a:r>
              <a:rPr lang="es-MX">
                <a:solidFill>
                  <a:srgbClr val="F24D6E"/>
                </a:solidFill>
                <a:latin typeface="Abadi"/>
              </a:rPr>
              <a:t> per site</a:t>
            </a:r>
          </a:p>
        </p:txBody>
      </p:sp>
      <p:sp>
        <p:nvSpPr>
          <p:cNvPr id="14" name="CuadroTexto 13">
            <a:extLst>
              <a:ext uri="{FF2B5EF4-FFF2-40B4-BE49-F238E27FC236}">
                <a16:creationId xmlns:a16="http://schemas.microsoft.com/office/drawing/2014/main" id="{FBF89F5C-DEF6-255E-D663-F3665C4332D9}"/>
              </a:ext>
            </a:extLst>
          </p:cNvPr>
          <p:cNvSpPr txBox="1"/>
          <p:nvPr/>
        </p:nvSpPr>
        <p:spPr>
          <a:xfrm>
            <a:off x="7827575" y="6347453"/>
            <a:ext cx="29649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a:solidFill>
                  <a:srgbClr val="F24D6E"/>
                </a:solidFill>
                <a:latin typeface="Abadi"/>
              </a:rPr>
              <a:t>2: </a:t>
            </a:r>
            <a:r>
              <a:rPr lang="es-MX" err="1">
                <a:solidFill>
                  <a:srgbClr val="F24D6E"/>
                </a:solidFill>
                <a:latin typeface="Abadi"/>
              </a:rPr>
              <a:t>Outcomes</a:t>
            </a:r>
            <a:r>
              <a:rPr lang="es-MX">
                <a:solidFill>
                  <a:srgbClr val="F24D6E"/>
                </a:solidFill>
                <a:latin typeface="Abadi"/>
              </a:rPr>
              <a:t> </a:t>
            </a:r>
            <a:r>
              <a:rPr lang="es-MX" err="1">
                <a:solidFill>
                  <a:srgbClr val="F24D6E"/>
                </a:solidFill>
                <a:latin typeface="Abadi"/>
              </a:rPr>
              <a:t>for</a:t>
            </a:r>
            <a:r>
              <a:rPr lang="es-MX">
                <a:solidFill>
                  <a:srgbClr val="F24D6E"/>
                </a:solidFill>
                <a:latin typeface="Abadi"/>
              </a:rPr>
              <a:t> </a:t>
            </a:r>
            <a:r>
              <a:rPr lang="es-MX" err="1">
                <a:solidFill>
                  <a:srgbClr val="F24D6E"/>
                </a:solidFill>
                <a:latin typeface="Abadi"/>
              </a:rPr>
              <a:t>launch</a:t>
            </a:r>
            <a:r>
              <a:rPr lang="es-MX">
                <a:solidFill>
                  <a:srgbClr val="F24D6E"/>
                </a:solidFill>
                <a:latin typeface="Abadi"/>
              </a:rPr>
              <a:t> site</a:t>
            </a:r>
          </a:p>
        </p:txBody>
      </p:sp>
      <p:pic>
        <p:nvPicPr>
          <p:cNvPr id="2" name="Imagen 1">
            <a:extLst>
              <a:ext uri="{FF2B5EF4-FFF2-40B4-BE49-F238E27FC236}">
                <a16:creationId xmlns:a16="http://schemas.microsoft.com/office/drawing/2014/main" id="{7FF3205E-5EA1-D1D3-46C2-72440D5D3942}"/>
              </a:ext>
            </a:extLst>
          </p:cNvPr>
          <p:cNvPicPr>
            <a:picLocks noChangeAspect="1"/>
          </p:cNvPicPr>
          <p:nvPr/>
        </p:nvPicPr>
        <p:blipFill>
          <a:blip r:embed="rId5"/>
          <a:stretch>
            <a:fillRect/>
          </a:stretch>
        </p:blipFill>
        <p:spPr>
          <a:xfrm>
            <a:off x="4682370" y="4162872"/>
            <a:ext cx="2832375" cy="2185417"/>
          </a:xfrm>
          <a:prstGeom prst="rect">
            <a:avLst/>
          </a:prstGeom>
        </p:spPr>
      </p:pic>
      <p:pic>
        <p:nvPicPr>
          <p:cNvPr id="11" name="Imagen 10">
            <a:extLst>
              <a:ext uri="{FF2B5EF4-FFF2-40B4-BE49-F238E27FC236}">
                <a16:creationId xmlns:a16="http://schemas.microsoft.com/office/drawing/2014/main" id="{1B4A1ED0-42EE-2884-E5CE-8F0A8B8D4B88}"/>
              </a:ext>
            </a:extLst>
          </p:cNvPr>
          <p:cNvPicPr>
            <a:picLocks noChangeAspect="1"/>
          </p:cNvPicPr>
          <p:nvPr/>
        </p:nvPicPr>
        <p:blipFill>
          <a:blip r:embed="rId6"/>
          <a:stretch>
            <a:fillRect/>
          </a:stretch>
        </p:blipFill>
        <p:spPr>
          <a:xfrm>
            <a:off x="7897438" y="4157757"/>
            <a:ext cx="2820424" cy="2188835"/>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cxnSp>
        <p:nvCxnSpPr>
          <p:cNvPr id="27" name="Conector recto de flecha 26">
            <a:extLst>
              <a:ext uri="{FF2B5EF4-FFF2-40B4-BE49-F238E27FC236}">
                <a16:creationId xmlns:a16="http://schemas.microsoft.com/office/drawing/2014/main" id="{36E831B2-8812-A2D9-8E91-EF6D6C5AA474}"/>
              </a:ext>
            </a:extLst>
          </p:cNvPr>
          <p:cNvCxnSpPr>
            <a:cxnSpLocks/>
          </p:cNvCxnSpPr>
          <p:nvPr/>
        </p:nvCxnSpPr>
        <p:spPr>
          <a:xfrm flipV="1">
            <a:off x="4263108" y="4776053"/>
            <a:ext cx="4663033" cy="36820"/>
          </a:xfrm>
          <a:prstGeom prst="straightConnector1">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Elipse 27">
            <a:extLst>
              <a:ext uri="{FF2B5EF4-FFF2-40B4-BE49-F238E27FC236}">
                <a16:creationId xmlns:a16="http://schemas.microsoft.com/office/drawing/2014/main" id="{24DA4E90-7AB5-6E26-D3FE-BDE4A83E313F}"/>
              </a:ext>
            </a:extLst>
          </p:cNvPr>
          <p:cNvSpPr/>
          <p:nvPr/>
        </p:nvSpPr>
        <p:spPr>
          <a:xfrm>
            <a:off x="4918959" y="4685275"/>
            <a:ext cx="260818" cy="250590"/>
          </a:xfrm>
          <a:prstGeom prst="ellipse">
            <a:avLst/>
          </a:prstGeom>
          <a:solidFill>
            <a:srgbClr val="F3F4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Elipse 30">
            <a:extLst>
              <a:ext uri="{FF2B5EF4-FFF2-40B4-BE49-F238E27FC236}">
                <a16:creationId xmlns:a16="http://schemas.microsoft.com/office/drawing/2014/main" id="{BC438B9B-4107-BE4B-5ED5-C897CF24C3D0}"/>
              </a:ext>
            </a:extLst>
          </p:cNvPr>
          <p:cNvSpPr/>
          <p:nvPr/>
        </p:nvSpPr>
        <p:spPr>
          <a:xfrm>
            <a:off x="8084582" y="4629019"/>
            <a:ext cx="884737" cy="311958"/>
          </a:xfrm>
          <a:prstGeom prst="ellipse">
            <a:avLst/>
          </a:prstGeom>
          <a:solidFill>
            <a:srgbClr val="F3F4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Elipse 29">
            <a:extLst>
              <a:ext uri="{FF2B5EF4-FFF2-40B4-BE49-F238E27FC236}">
                <a16:creationId xmlns:a16="http://schemas.microsoft.com/office/drawing/2014/main" id="{39D1C75C-EF4D-C00F-363B-97A7149B16C4}"/>
              </a:ext>
            </a:extLst>
          </p:cNvPr>
          <p:cNvSpPr/>
          <p:nvPr/>
        </p:nvSpPr>
        <p:spPr>
          <a:xfrm>
            <a:off x="6882770" y="4659704"/>
            <a:ext cx="915422" cy="271046"/>
          </a:xfrm>
          <a:prstGeom prst="ellipse">
            <a:avLst/>
          </a:prstGeom>
          <a:solidFill>
            <a:srgbClr val="F3F4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Elipse 28">
            <a:extLst>
              <a:ext uri="{FF2B5EF4-FFF2-40B4-BE49-F238E27FC236}">
                <a16:creationId xmlns:a16="http://schemas.microsoft.com/office/drawing/2014/main" id="{8B12EC3D-8FBC-1692-9E1F-5DADAB235172}"/>
              </a:ext>
            </a:extLst>
          </p:cNvPr>
          <p:cNvSpPr/>
          <p:nvPr/>
        </p:nvSpPr>
        <p:spPr>
          <a:xfrm>
            <a:off x="5512193" y="4654590"/>
            <a:ext cx="1007475" cy="271046"/>
          </a:xfrm>
          <a:prstGeom prst="ellipse">
            <a:avLst/>
          </a:prstGeom>
          <a:solidFill>
            <a:srgbClr val="F3F4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8869" y="1426726"/>
            <a:ext cx="10855347" cy="2459125"/>
          </a:xfrm>
          <a:prstGeom prst="rect">
            <a:avLst/>
          </a:prstGeom>
        </p:spPr>
        <p:txBody>
          <a:bodyPr lIns="91440" tIns="45720" rIns="91440" bIns="45720" anchor="t">
            <a:normAutofit lnSpcReduction="10000"/>
          </a:bodyPr>
          <a:lstStyle/>
          <a:p>
            <a:pPr marL="0" indent="0">
              <a:lnSpc>
                <a:spcPct val="110000"/>
              </a:lnSpc>
              <a:buNone/>
            </a:pPr>
            <a:r>
              <a:rPr lang="en-US" sz="1800">
                <a:solidFill>
                  <a:schemeClr val="accent3">
                    <a:lumMod val="25000"/>
                  </a:schemeClr>
                </a:solidFill>
                <a:latin typeface="Abadi"/>
              </a:rPr>
              <a:t>To build and select the best-performing classification model, the process included:</a:t>
            </a:r>
            <a:endParaRPr lang="es-MX" sz="1800">
              <a:solidFill>
                <a:schemeClr val="accent3">
                  <a:lumMod val="25000"/>
                </a:schemeClr>
              </a:solidFill>
              <a:latin typeface="Abadi" panose="020B0604020104020204" pitchFamily="34" charset="0"/>
            </a:endParaRPr>
          </a:p>
          <a:p>
            <a:pPr>
              <a:lnSpc>
                <a:spcPct val="110000"/>
              </a:lnSpc>
            </a:pPr>
            <a:r>
              <a:rPr lang="en-US" sz="1800" b="1">
                <a:solidFill>
                  <a:schemeClr val="accent3">
                    <a:lumMod val="25000"/>
                  </a:schemeClr>
                </a:solidFill>
                <a:latin typeface="Abadi"/>
              </a:rPr>
              <a:t>Data split</a:t>
            </a:r>
            <a:r>
              <a:rPr lang="en-US" sz="1800">
                <a:solidFill>
                  <a:schemeClr val="accent3">
                    <a:lumMod val="25000"/>
                  </a:schemeClr>
                </a:solidFill>
                <a:latin typeface="Abadi"/>
              </a:rPr>
              <a:t>: The data was split into 80% training and 20% testing datasets.</a:t>
            </a:r>
          </a:p>
          <a:p>
            <a:pPr>
              <a:lnSpc>
                <a:spcPct val="110000"/>
              </a:lnSpc>
            </a:pPr>
            <a:r>
              <a:rPr lang="en-US" sz="1800" b="1">
                <a:solidFill>
                  <a:schemeClr val="accent3">
                    <a:lumMod val="25000"/>
                  </a:schemeClr>
                </a:solidFill>
                <a:latin typeface="Abadi"/>
              </a:rPr>
              <a:t>Model Selection &amp; Training</a:t>
            </a:r>
            <a:r>
              <a:rPr lang="en-US" sz="1800">
                <a:solidFill>
                  <a:schemeClr val="accent3">
                    <a:lumMod val="25000"/>
                  </a:schemeClr>
                </a:solidFill>
                <a:latin typeface="Abadi"/>
              </a:rPr>
              <a:t>: Various classification algorithms (Logistic Regression, SVM, Decision Tree, KNN) were trained using </a:t>
            </a:r>
            <a:r>
              <a:rPr lang="en-US" sz="1800" err="1">
                <a:solidFill>
                  <a:schemeClr val="accent3">
                    <a:lumMod val="25000"/>
                  </a:schemeClr>
                </a:solidFill>
                <a:latin typeface="Abadi"/>
              </a:rPr>
              <a:t>GridSearchCV</a:t>
            </a:r>
            <a:r>
              <a:rPr lang="en-US" sz="1800">
                <a:solidFill>
                  <a:schemeClr val="accent3">
                    <a:lumMod val="25000"/>
                  </a:schemeClr>
                </a:solidFill>
                <a:latin typeface="Abadi"/>
              </a:rPr>
              <a:t> to tune hyperparameters.</a:t>
            </a:r>
            <a:endParaRPr lang="en-US" sz="1800">
              <a:solidFill>
                <a:schemeClr val="accent3">
                  <a:lumMod val="25000"/>
                </a:schemeClr>
              </a:solidFill>
              <a:cs typeface="Calibri" panose="020F0502020204030204"/>
            </a:endParaRPr>
          </a:p>
          <a:p>
            <a:pPr>
              <a:lnSpc>
                <a:spcPct val="110000"/>
              </a:lnSpc>
            </a:pPr>
            <a:r>
              <a:rPr lang="en-US" sz="1800" b="1">
                <a:solidFill>
                  <a:schemeClr val="accent3">
                    <a:lumMod val="25000"/>
                  </a:schemeClr>
                </a:solidFill>
                <a:latin typeface="Abadi"/>
              </a:rPr>
              <a:t>Evaluation</a:t>
            </a:r>
            <a:r>
              <a:rPr lang="en-US" sz="1800">
                <a:solidFill>
                  <a:schemeClr val="accent3">
                    <a:lumMod val="25000"/>
                  </a:schemeClr>
                </a:solidFill>
                <a:latin typeface="Abadi"/>
              </a:rPr>
              <a:t>: The models were evaluated on the test set, and their accuracy scores were stored.</a:t>
            </a:r>
          </a:p>
          <a:p>
            <a:pPr>
              <a:lnSpc>
                <a:spcPct val="110000"/>
              </a:lnSpc>
              <a:spcBef>
                <a:spcPts val="1400"/>
              </a:spcBef>
            </a:pPr>
            <a:r>
              <a:rPr lang="en-US" sz="1800" b="1">
                <a:solidFill>
                  <a:schemeClr val="accent3">
                    <a:lumMod val="25000"/>
                  </a:schemeClr>
                </a:solidFill>
                <a:latin typeface="Abadi"/>
              </a:rPr>
              <a:t>Best Model Identification</a:t>
            </a:r>
            <a:r>
              <a:rPr lang="en-US" sz="1800">
                <a:solidFill>
                  <a:schemeClr val="accent3">
                    <a:lumMod val="25000"/>
                  </a:schemeClr>
                </a:solidFill>
                <a:latin typeface="Abadi"/>
              </a:rPr>
              <a:t>: The model with the highest accuracy score was identified as the best performer.</a:t>
            </a:r>
          </a:p>
          <a:p>
            <a:pPr>
              <a:lnSpc>
                <a:spcPct val="110000"/>
              </a:lnSpc>
            </a:pPr>
            <a:endParaRPr lang="en-US" sz="1800">
              <a:solidFill>
                <a:srgbClr val="000000"/>
              </a:solidFill>
              <a:latin typeface="Calibri" panose="020F0502020204030204"/>
              <a:ea typeface="Calibri" panose="020F0502020204030204"/>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grpSp>
        <p:nvGrpSpPr>
          <p:cNvPr id="8" name="Grupo 7">
            <a:extLst>
              <a:ext uri="{FF2B5EF4-FFF2-40B4-BE49-F238E27FC236}">
                <a16:creationId xmlns:a16="http://schemas.microsoft.com/office/drawing/2014/main" id="{3D350EAB-1BDB-BD1C-EE9A-8E62C32D47ED}"/>
              </a:ext>
            </a:extLst>
          </p:cNvPr>
          <p:cNvGrpSpPr/>
          <p:nvPr/>
        </p:nvGrpSpPr>
        <p:grpSpPr>
          <a:xfrm>
            <a:off x="195997" y="6296706"/>
            <a:ext cx="8146613" cy="471488"/>
            <a:chOff x="196849" y="6340474"/>
            <a:chExt cx="8146613" cy="471488"/>
          </a:xfrm>
        </p:grpSpPr>
        <p:pic>
          <p:nvPicPr>
            <p:cNvPr id="6" name="Imagen 5">
              <a:extLst>
                <a:ext uri="{FF2B5EF4-FFF2-40B4-BE49-F238E27FC236}">
                  <a16:creationId xmlns:a16="http://schemas.microsoft.com/office/drawing/2014/main" id="{E0A5CFB4-E76F-4171-2EC4-D5CC0B3A9E0E}"/>
                </a:ext>
              </a:extLst>
            </p:cNvPr>
            <p:cNvPicPr>
              <a:picLocks noChangeAspect="1"/>
            </p:cNvPicPr>
            <p:nvPr/>
          </p:nvPicPr>
          <p:blipFill>
            <a:blip r:embed="rId3"/>
            <a:stretch>
              <a:fillRect/>
            </a:stretch>
          </p:blipFill>
          <p:spPr>
            <a:xfrm>
              <a:off x="196849" y="6369050"/>
              <a:ext cx="311150" cy="311150"/>
            </a:xfrm>
            <a:prstGeom prst="rect">
              <a:avLst/>
            </a:prstGeom>
          </p:spPr>
        </p:pic>
        <p:sp>
          <p:nvSpPr>
            <p:cNvPr id="7" name="Content Placeholder 4">
              <a:extLst>
                <a:ext uri="{FF2B5EF4-FFF2-40B4-BE49-F238E27FC236}">
                  <a16:creationId xmlns:a16="http://schemas.microsoft.com/office/drawing/2014/main" id="{0A5C6BB9-7311-0E50-ECE0-B7813C8BC9B3}"/>
                </a:ext>
              </a:extLst>
            </p:cNvPr>
            <p:cNvSpPr txBox="1">
              <a:spLocks/>
            </p:cNvSpPr>
            <p:nvPr/>
          </p:nvSpPr>
          <p:spPr>
            <a:xfrm>
              <a:off x="509660" y="6340474"/>
              <a:ext cx="7833802" cy="47148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0A49CB"/>
                  </a:solidFill>
                  <a:latin typeface="Abadi"/>
                  <a:hlinkClick r:id="rId4"/>
                </a:rPr>
                <a:t>GitHub: SpaceX_Machine_Learning_Prediction_Part_5.jupyterlite.ipynb</a:t>
              </a:r>
              <a:endParaRPr lang="en-US" sz="2000">
                <a:solidFill>
                  <a:srgbClr val="0A49CB"/>
                </a:solidFill>
                <a:latin typeface="Abadi"/>
              </a:endParaRPr>
            </a:p>
          </p:txBody>
        </p:sp>
      </p:grpSp>
      <p:pic>
        <p:nvPicPr>
          <p:cNvPr id="10" name="Imagen 9">
            <a:extLst>
              <a:ext uri="{FF2B5EF4-FFF2-40B4-BE49-F238E27FC236}">
                <a16:creationId xmlns:a16="http://schemas.microsoft.com/office/drawing/2014/main" id="{D234686F-C4C5-E2A9-D6A5-238694CB8850}"/>
              </a:ext>
            </a:extLst>
          </p:cNvPr>
          <p:cNvPicPr>
            <a:picLocks noChangeAspect="1"/>
          </p:cNvPicPr>
          <p:nvPr/>
        </p:nvPicPr>
        <p:blipFill>
          <a:blip r:embed="rId5"/>
          <a:stretch>
            <a:fillRect/>
          </a:stretch>
        </p:blipFill>
        <p:spPr>
          <a:xfrm>
            <a:off x="552792" y="4455271"/>
            <a:ext cx="1358900" cy="1339850"/>
          </a:xfrm>
          <a:prstGeom prst="rect">
            <a:avLst/>
          </a:prstGeom>
        </p:spPr>
      </p:pic>
      <p:sp>
        <p:nvSpPr>
          <p:cNvPr id="12" name="CuadroTexto 11">
            <a:extLst>
              <a:ext uri="{FF2B5EF4-FFF2-40B4-BE49-F238E27FC236}">
                <a16:creationId xmlns:a16="http://schemas.microsoft.com/office/drawing/2014/main" id="{11D174C3-A0CB-E2F8-82A7-0BFC45BD0100}"/>
              </a:ext>
            </a:extLst>
          </p:cNvPr>
          <p:cNvSpPr txBox="1"/>
          <p:nvPr/>
        </p:nvSpPr>
        <p:spPr>
          <a:xfrm>
            <a:off x="594296" y="4284209"/>
            <a:ext cx="127671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600" err="1">
                <a:solidFill>
                  <a:srgbClr val="F24D6E"/>
                </a:solidFill>
                <a:latin typeface="Abadi"/>
              </a:rPr>
              <a:t>DataFrame</a:t>
            </a:r>
          </a:p>
        </p:txBody>
      </p:sp>
      <p:pic>
        <p:nvPicPr>
          <p:cNvPr id="13" name="Imagen 12">
            <a:extLst>
              <a:ext uri="{FF2B5EF4-FFF2-40B4-BE49-F238E27FC236}">
                <a16:creationId xmlns:a16="http://schemas.microsoft.com/office/drawing/2014/main" id="{FDC24EBA-B8E6-88B3-26A1-4D0531FB5C39}"/>
              </a:ext>
            </a:extLst>
          </p:cNvPr>
          <p:cNvPicPr>
            <a:picLocks noChangeAspect="1"/>
          </p:cNvPicPr>
          <p:nvPr/>
        </p:nvPicPr>
        <p:blipFill>
          <a:blip r:embed="rId6"/>
          <a:stretch>
            <a:fillRect/>
          </a:stretch>
        </p:blipFill>
        <p:spPr>
          <a:xfrm rot="-2460000">
            <a:off x="2611832" y="4136789"/>
            <a:ext cx="878603" cy="878603"/>
          </a:xfrm>
          <a:prstGeom prst="rect">
            <a:avLst/>
          </a:prstGeom>
        </p:spPr>
      </p:pic>
      <p:pic>
        <p:nvPicPr>
          <p:cNvPr id="2" name="Imagen 1">
            <a:extLst>
              <a:ext uri="{FF2B5EF4-FFF2-40B4-BE49-F238E27FC236}">
                <a16:creationId xmlns:a16="http://schemas.microsoft.com/office/drawing/2014/main" id="{AE37128C-9F07-D3BC-2DFA-DCE8947BA1B9}"/>
              </a:ext>
            </a:extLst>
          </p:cNvPr>
          <p:cNvPicPr>
            <a:picLocks noChangeAspect="1"/>
          </p:cNvPicPr>
          <p:nvPr/>
        </p:nvPicPr>
        <p:blipFill>
          <a:blip r:embed="rId7"/>
          <a:stretch>
            <a:fillRect/>
          </a:stretch>
        </p:blipFill>
        <p:spPr>
          <a:xfrm>
            <a:off x="2626599" y="5048122"/>
            <a:ext cx="858146" cy="858146"/>
          </a:xfrm>
          <a:prstGeom prst="rect">
            <a:avLst/>
          </a:prstGeom>
        </p:spPr>
      </p:pic>
      <p:sp>
        <p:nvSpPr>
          <p:cNvPr id="9" name="CuadroTexto 8">
            <a:extLst>
              <a:ext uri="{FF2B5EF4-FFF2-40B4-BE49-F238E27FC236}">
                <a16:creationId xmlns:a16="http://schemas.microsoft.com/office/drawing/2014/main" id="{7542BF32-AB26-91BC-65A2-B18A16D467BA}"/>
              </a:ext>
            </a:extLst>
          </p:cNvPr>
          <p:cNvSpPr txBox="1"/>
          <p:nvPr/>
        </p:nvSpPr>
        <p:spPr>
          <a:xfrm>
            <a:off x="2501852" y="3900651"/>
            <a:ext cx="109772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600">
                <a:solidFill>
                  <a:srgbClr val="F24D6E"/>
                </a:solidFill>
                <a:latin typeface="Abadi"/>
              </a:rPr>
              <a:t>80% </a:t>
            </a:r>
            <a:r>
              <a:rPr lang="es-MX" sz="1600" err="1">
                <a:solidFill>
                  <a:srgbClr val="F24D6E"/>
                </a:solidFill>
                <a:latin typeface="Abadi"/>
              </a:rPr>
              <a:t>train</a:t>
            </a:r>
          </a:p>
        </p:txBody>
      </p:sp>
      <p:sp>
        <p:nvSpPr>
          <p:cNvPr id="11" name="CuadroTexto 10">
            <a:extLst>
              <a:ext uri="{FF2B5EF4-FFF2-40B4-BE49-F238E27FC236}">
                <a16:creationId xmlns:a16="http://schemas.microsoft.com/office/drawing/2014/main" id="{DEAA1766-1EA4-FDDB-910B-B7301DFF3B72}"/>
              </a:ext>
            </a:extLst>
          </p:cNvPr>
          <p:cNvSpPr txBox="1"/>
          <p:nvPr/>
        </p:nvSpPr>
        <p:spPr>
          <a:xfrm>
            <a:off x="2501850" y="5884919"/>
            <a:ext cx="109772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600">
                <a:solidFill>
                  <a:srgbClr val="F24D6E"/>
                </a:solidFill>
                <a:latin typeface="Abadi"/>
              </a:rPr>
              <a:t>20% test</a:t>
            </a:r>
          </a:p>
        </p:txBody>
      </p:sp>
      <p:cxnSp>
        <p:nvCxnSpPr>
          <p:cNvPr id="14" name="Conector: curvado 13">
            <a:extLst>
              <a:ext uri="{FF2B5EF4-FFF2-40B4-BE49-F238E27FC236}">
                <a16:creationId xmlns:a16="http://schemas.microsoft.com/office/drawing/2014/main" id="{58772F9E-F90D-E8BD-70C8-767CA1846F90}"/>
              </a:ext>
            </a:extLst>
          </p:cNvPr>
          <p:cNvCxnSpPr/>
          <p:nvPr/>
        </p:nvCxnSpPr>
        <p:spPr>
          <a:xfrm flipV="1">
            <a:off x="2028250" y="4561261"/>
            <a:ext cx="387648" cy="476633"/>
          </a:xfrm>
          <a:prstGeom prst="curvedConnector3">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curvado 14">
            <a:extLst>
              <a:ext uri="{FF2B5EF4-FFF2-40B4-BE49-F238E27FC236}">
                <a16:creationId xmlns:a16="http://schemas.microsoft.com/office/drawing/2014/main" id="{D34213BF-F0B8-E697-4828-94B5517672AD}"/>
              </a:ext>
            </a:extLst>
          </p:cNvPr>
          <p:cNvCxnSpPr>
            <a:cxnSpLocks/>
          </p:cNvCxnSpPr>
          <p:nvPr/>
        </p:nvCxnSpPr>
        <p:spPr>
          <a:xfrm>
            <a:off x="2028250" y="5043008"/>
            <a:ext cx="392763" cy="505272"/>
          </a:xfrm>
          <a:prstGeom prst="curvedConnector3">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C9DA2380-9232-7D58-BC1E-E0DA69E464B9}"/>
              </a:ext>
            </a:extLst>
          </p:cNvPr>
          <p:cNvSpPr txBox="1"/>
          <p:nvPr/>
        </p:nvSpPr>
        <p:spPr>
          <a:xfrm rot="19440000">
            <a:off x="1853214" y="4331371"/>
            <a:ext cx="6067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400" b="1" i="1" err="1">
                <a:solidFill>
                  <a:srgbClr val="BF9000"/>
                </a:solidFill>
                <a:latin typeface="Abadi"/>
              </a:rPr>
              <a:t>split</a:t>
            </a:r>
            <a:endParaRPr lang="es-MX" sz="1400" b="1" i="1">
              <a:solidFill>
                <a:srgbClr val="BF9000"/>
              </a:solidFill>
              <a:latin typeface="Abadi"/>
            </a:endParaRPr>
          </a:p>
        </p:txBody>
      </p:sp>
      <p:pic>
        <p:nvPicPr>
          <p:cNvPr id="17" name="Imagen 16">
            <a:extLst>
              <a:ext uri="{FF2B5EF4-FFF2-40B4-BE49-F238E27FC236}">
                <a16:creationId xmlns:a16="http://schemas.microsoft.com/office/drawing/2014/main" id="{6D51727C-DE28-230A-AC33-9924EBAD2669}"/>
              </a:ext>
            </a:extLst>
          </p:cNvPr>
          <p:cNvPicPr>
            <a:picLocks noChangeAspect="1"/>
          </p:cNvPicPr>
          <p:nvPr/>
        </p:nvPicPr>
        <p:blipFill>
          <a:blip r:embed="rId8"/>
          <a:stretch>
            <a:fillRect/>
          </a:stretch>
        </p:blipFill>
        <p:spPr>
          <a:xfrm>
            <a:off x="4191512" y="4367949"/>
            <a:ext cx="909286" cy="883715"/>
          </a:xfrm>
          <a:prstGeom prst="rect">
            <a:avLst/>
          </a:prstGeom>
        </p:spPr>
      </p:pic>
      <p:pic>
        <p:nvPicPr>
          <p:cNvPr id="18" name="Imagen 17">
            <a:extLst>
              <a:ext uri="{FF2B5EF4-FFF2-40B4-BE49-F238E27FC236}">
                <a16:creationId xmlns:a16="http://schemas.microsoft.com/office/drawing/2014/main" id="{E85F49C9-DD59-EE61-877C-6C14722BDF97}"/>
              </a:ext>
            </a:extLst>
          </p:cNvPr>
          <p:cNvPicPr>
            <a:picLocks noChangeAspect="1"/>
          </p:cNvPicPr>
          <p:nvPr/>
        </p:nvPicPr>
        <p:blipFill>
          <a:blip r:embed="rId9"/>
          <a:stretch>
            <a:fillRect/>
          </a:stretch>
        </p:blipFill>
        <p:spPr>
          <a:xfrm>
            <a:off x="6948007" y="4342377"/>
            <a:ext cx="786548" cy="812118"/>
          </a:xfrm>
          <a:prstGeom prst="rect">
            <a:avLst/>
          </a:prstGeom>
        </p:spPr>
      </p:pic>
      <p:pic>
        <p:nvPicPr>
          <p:cNvPr id="19" name="Imagen 18">
            <a:extLst>
              <a:ext uri="{FF2B5EF4-FFF2-40B4-BE49-F238E27FC236}">
                <a16:creationId xmlns:a16="http://schemas.microsoft.com/office/drawing/2014/main" id="{9F32501A-0C13-D3D2-3742-5547C6367181}"/>
              </a:ext>
            </a:extLst>
          </p:cNvPr>
          <p:cNvPicPr>
            <a:picLocks noChangeAspect="1"/>
          </p:cNvPicPr>
          <p:nvPr/>
        </p:nvPicPr>
        <p:blipFill>
          <a:blip r:embed="rId10"/>
          <a:stretch>
            <a:fillRect/>
          </a:stretch>
        </p:blipFill>
        <p:spPr>
          <a:xfrm>
            <a:off x="8200960" y="4403747"/>
            <a:ext cx="801892" cy="817234"/>
          </a:xfrm>
          <a:prstGeom prst="rect">
            <a:avLst/>
          </a:prstGeom>
        </p:spPr>
      </p:pic>
      <p:pic>
        <p:nvPicPr>
          <p:cNvPr id="20" name="Imagen 19">
            <a:extLst>
              <a:ext uri="{FF2B5EF4-FFF2-40B4-BE49-F238E27FC236}">
                <a16:creationId xmlns:a16="http://schemas.microsoft.com/office/drawing/2014/main" id="{41D0E45C-337C-70AF-82D5-13722F024B55}"/>
              </a:ext>
            </a:extLst>
          </p:cNvPr>
          <p:cNvPicPr>
            <a:picLocks noChangeAspect="1"/>
          </p:cNvPicPr>
          <p:nvPr/>
        </p:nvPicPr>
        <p:blipFill>
          <a:blip r:embed="rId11"/>
          <a:stretch>
            <a:fillRect/>
          </a:stretch>
        </p:blipFill>
        <p:spPr>
          <a:xfrm>
            <a:off x="5510949" y="4255437"/>
            <a:ext cx="1011568" cy="1032025"/>
          </a:xfrm>
          <a:prstGeom prst="rect">
            <a:avLst/>
          </a:prstGeom>
        </p:spPr>
      </p:pic>
      <p:sp>
        <p:nvSpPr>
          <p:cNvPr id="21" name="CuadroTexto 20">
            <a:extLst>
              <a:ext uri="{FF2B5EF4-FFF2-40B4-BE49-F238E27FC236}">
                <a16:creationId xmlns:a16="http://schemas.microsoft.com/office/drawing/2014/main" id="{39F74CE8-C3E6-9675-97D3-D166808CC4DC}"/>
              </a:ext>
            </a:extLst>
          </p:cNvPr>
          <p:cNvSpPr txBox="1"/>
          <p:nvPr/>
        </p:nvSpPr>
        <p:spPr>
          <a:xfrm>
            <a:off x="3979825" y="3813710"/>
            <a:ext cx="13278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600" err="1">
                <a:solidFill>
                  <a:srgbClr val="F24D6E"/>
                </a:solidFill>
                <a:latin typeface="Abadi"/>
              </a:rPr>
              <a:t>Logistic</a:t>
            </a:r>
            <a:endParaRPr lang="es-MX" err="1">
              <a:solidFill>
                <a:srgbClr val="000000"/>
              </a:solidFill>
              <a:latin typeface="Calibri" panose="020F0502020204030204"/>
              <a:cs typeface="Calibri" panose="020F0502020204030204"/>
            </a:endParaRPr>
          </a:p>
          <a:p>
            <a:pPr algn="ctr"/>
            <a:r>
              <a:rPr lang="es-MX" sz="1600" err="1">
                <a:solidFill>
                  <a:srgbClr val="F24D6E"/>
                </a:solidFill>
                <a:latin typeface="Abadi"/>
              </a:rPr>
              <a:t>Regression</a:t>
            </a:r>
            <a:endParaRPr lang="es-MX" err="1">
              <a:cs typeface="Calibri"/>
            </a:endParaRPr>
          </a:p>
        </p:txBody>
      </p:sp>
      <p:sp>
        <p:nvSpPr>
          <p:cNvPr id="22" name="CuadroTexto 21">
            <a:extLst>
              <a:ext uri="{FF2B5EF4-FFF2-40B4-BE49-F238E27FC236}">
                <a16:creationId xmlns:a16="http://schemas.microsoft.com/office/drawing/2014/main" id="{4C1D41E2-6B8F-8D1E-025F-C3C3C9AC0328}"/>
              </a:ext>
            </a:extLst>
          </p:cNvPr>
          <p:cNvSpPr txBox="1"/>
          <p:nvPr/>
        </p:nvSpPr>
        <p:spPr>
          <a:xfrm>
            <a:off x="5237892" y="3813710"/>
            <a:ext cx="154776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600" err="1">
                <a:solidFill>
                  <a:srgbClr val="F24D6E"/>
                </a:solidFill>
                <a:latin typeface="Abadi"/>
              </a:rPr>
              <a:t>Support</a:t>
            </a:r>
            <a:r>
              <a:rPr lang="es-MX" sz="1600">
                <a:solidFill>
                  <a:srgbClr val="F24D6E"/>
                </a:solidFill>
                <a:latin typeface="Abadi"/>
              </a:rPr>
              <a:t> Vector Machine</a:t>
            </a:r>
            <a:endParaRPr lang="es-MX"/>
          </a:p>
        </p:txBody>
      </p:sp>
      <p:sp>
        <p:nvSpPr>
          <p:cNvPr id="23" name="CuadroTexto 22">
            <a:extLst>
              <a:ext uri="{FF2B5EF4-FFF2-40B4-BE49-F238E27FC236}">
                <a16:creationId xmlns:a16="http://schemas.microsoft.com/office/drawing/2014/main" id="{A7558A64-7AA8-BB53-7032-D38DEE723A33}"/>
              </a:ext>
            </a:extLst>
          </p:cNvPr>
          <p:cNvSpPr txBox="1"/>
          <p:nvPr/>
        </p:nvSpPr>
        <p:spPr>
          <a:xfrm>
            <a:off x="6562442" y="3813708"/>
            <a:ext cx="154776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600" err="1">
                <a:solidFill>
                  <a:srgbClr val="F24D6E"/>
                </a:solidFill>
                <a:latin typeface="Abadi"/>
              </a:rPr>
              <a:t>Decision</a:t>
            </a:r>
            <a:endParaRPr lang="es-MX" err="1"/>
          </a:p>
          <a:p>
            <a:pPr algn="ctr"/>
            <a:r>
              <a:rPr lang="es-MX" sz="1600" err="1">
                <a:solidFill>
                  <a:srgbClr val="F24D6E"/>
                </a:solidFill>
                <a:latin typeface="Abadi"/>
              </a:rPr>
              <a:t>Tree</a:t>
            </a:r>
            <a:endParaRPr lang="es-MX" sz="1600">
              <a:solidFill>
                <a:srgbClr val="F24D6E"/>
              </a:solidFill>
              <a:latin typeface="Abadi"/>
            </a:endParaRPr>
          </a:p>
        </p:txBody>
      </p:sp>
      <p:sp>
        <p:nvSpPr>
          <p:cNvPr id="24" name="CuadroTexto 23">
            <a:extLst>
              <a:ext uri="{FF2B5EF4-FFF2-40B4-BE49-F238E27FC236}">
                <a16:creationId xmlns:a16="http://schemas.microsoft.com/office/drawing/2014/main" id="{860B52CE-1809-3083-F959-664185BD91E6}"/>
              </a:ext>
            </a:extLst>
          </p:cNvPr>
          <p:cNvSpPr txBox="1"/>
          <p:nvPr/>
        </p:nvSpPr>
        <p:spPr>
          <a:xfrm>
            <a:off x="7876764" y="3813708"/>
            <a:ext cx="154776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600">
                <a:solidFill>
                  <a:srgbClr val="F24D6E"/>
                </a:solidFill>
                <a:latin typeface="Abadi"/>
              </a:rPr>
              <a:t>K-</a:t>
            </a:r>
            <a:r>
              <a:rPr lang="es-MX" sz="1600" err="1">
                <a:solidFill>
                  <a:srgbClr val="F24D6E"/>
                </a:solidFill>
                <a:latin typeface="Abadi"/>
              </a:rPr>
              <a:t>Nearest</a:t>
            </a:r>
            <a:r>
              <a:rPr lang="es-MX" sz="1600">
                <a:solidFill>
                  <a:srgbClr val="F24D6E"/>
                </a:solidFill>
                <a:latin typeface="Abadi"/>
              </a:rPr>
              <a:t> </a:t>
            </a:r>
            <a:r>
              <a:rPr lang="es-MX" sz="1600" err="1">
                <a:solidFill>
                  <a:srgbClr val="F24D6E"/>
                </a:solidFill>
                <a:latin typeface="Abadi"/>
              </a:rPr>
              <a:t>Neighbors</a:t>
            </a:r>
            <a:endParaRPr lang="es-MX" err="1"/>
          </a:p>
        </p:txBody>
      </p:sp>
      <p:cxnSp>
        <p:nvCxnSpPr>
          <p:cNvPr id="25" name="Conector recto de flecha 24">
            <a:extLst>
              <a:ext uri="{FF2B5EF4-FFF2-40B4-BE49-F238E27FC236}">
                <a16:creationId xmlns:a16="http://schemas.microsoft.com/office/drawing/2014/main" id="{12BFC2B1-70D5-9BB6-7F5A-A716E64138C9}"/>
              </a:ext>
            </a:extLst>
          </p:cNvPr>
          <p:cNvCxnSpPr/>
          <p:nvPr/>
        </p:nvCxnSpPr>
        <p:spPr>
          <a:xfrm>
            <a:off x="3490881" y="4679908"/>
            <a:ext cx="633124" cy="12171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32" name="Imagen 31">
            <a:extLst>
              <a:ext uri="{FF2B5EF4-FFF2-40B4-BE49-F238E27FC236}">
                <a16:creationId xmlns:a16="http://schemas.microsoft.com/office/drawing/2014/main" id="{34F69208-5C2E-31BA-4B15-195B66E4F305}"/>
              </a:ext>
            </a:extLst>
          </p:cNvPr>
          <p:cNvPicPr>
            <a:picLocks noChangeAspect="1"/>
          </p:cNvPicPr>
          <p:nvPr/>
        </p:nvPicPr>
        <p:blipFill>
          <a:blip r:embed="rId12"/>
          <a:stretch>
            <a:fillRect/>
          </a:stretch>
        </p:blipFill>
        <p:spPr>
          <a:xfrm>
            <a:off x="10098291" y="5073693"/>
            <a:ext cx="1001339" cy="1001339"/>
          </a:xfrm>
          <a:prstGeom prst="rect">
            <a:avLst/>
          </a:prstGeom>
        </p:spPr>
      </p:pic>
      <p:sp>
        <p:nvSpPr>
          <p:cNvPr id="33" name="CuadroTexto 32">
            <a:extLst>
              <a:ext uri="{FF2B5EF4-FFF2-40B4-BE49-F238E27FC236}">
                <a16:creationId xmlns:a16="http://schemas.microsoft.com/office/drawing/2014/main" id="{D3AC6C66-C344-BEAD-3872-14657A488233}"/>
              </a:ext>
            </a:extLst>
          </p:cNvPr>
          <p:cNvSpPr txBox="1"/>
          <p:nvPr/>
        </p:nvSpPr>
        <p:spPr>
          <a:xfrm>
            <a:off x="9871259" y="4770043"/>
            <a:ext cx="154776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600" err="1">
                <a:solidFill>
                  <a:srgbClr val="F24D6E"/>
                </a:solidFill>
                <a:latin typeface="Abadi"/>
              </a:rPr>
              <a:t>GridSearchCV</a:t>
            </a:r>
          </a:p>
        </p:txBody>
      </p:sp>
      <p:cxnSp>
        <p:nvCxnSpPr>
          <p:cNvPr id="34" name="Conector recto de flecha 33">
            <a:extLst>
              <a:ext uri="{FF2B5EF4-FFF2-40B4-BE49-F238E27FC236}">
                <a16:creationId xmlns:a16="http://schemas.microsoft.com/office/drawing/2014/main" id="{D80CA701-DE8C-871E-20E3-77C840FFB3D1}"/>
              </a:ext>
            </a:extLst>
          </p:cNvPr>
          <p:cNvCxnSpPr>
            <a:cxnSpLocks/>
          </p:cNvCxnSpPr>
          <p:nvPr/>
        </p:nvCxnSpPr>
        <p:spPr>
          <a:xfrm>
            <a:off x="3603391" y="5692498"/>
            <a:ext cx="6437620" cy="9207"/>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8EB781F2-BE1F-09A8-070E-1900C4C52C4B}"/>
              </a:ext>
            </a:extLst>
          </p:cNvPr>
          <p:cNvCxnSpPr>
            <a:cxnSpLocks/>
          </p:cNvCxnSpPr>
          <p:nvPr/>
        </p:nvCxnSpPr>
        <p:spPr>
          <a:xfrm>
            <a:off x="8978303" y="4771962"/>
            <a:ext cx="1047366" cy="602439"/>
          </a:xfrm>
          <a:prstGeom prst="straightConnector1">
            <a:avLst/>
          </a:prstGeom>
          <a:ln w="571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84DEC73F-B4F9-D8A0-FD47-CEC772557CC8}"/>
              </a:ext>
            </a:extLst>
          </p:cNvPr>
          <p:cNvSpPr txBox="1"/>
          <p:nvPr/>
        </p:nvSpPr>
        <p:spPr>
          <a:xfrm>
            <a:off x="9428857" y="4023256"/>
            <a:ext cx="17727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400" b="1" i="1" err="1">
                <a:solidFill>
                  <a:srgbClr val="BF9000"/>
                </a:solidFill>
                <a:latin typeface="Abadi"/>
              </a:rPr>
              <a:t>hyper-parameter</a:t>
            </a:r>
            <a:r>
              <a:rPr lang="es-MX" sz="1400" b="1" i="1">
                <a:solidFill>
                  <a:srgbClr val="BF9000"/>
                </a:solidFill>
                <a:latin typeface="Abadi"/>
              </a:rPr>
              <a:t> </a:t>
            </a:r>
            <a:r>
              <a:rPr lang="es-MX" sz="1400" b="1" i="1" err="1">
                <a:solidFill>
                  <a:srgbClr val="BF9000"/>
                </a:solidFill>
                <a:latin typeface="Abadi"/>
              </a:rPr>
              <a:t>tuning</a:t>
            </a:r>
            <a:endParaRPr lang="es-MX" sz="1400" b="1" i="1">
              <a:solidFill>
                <a:srgbClr val="BF9000"/>
              </a:solidFill>
              <a:latin typeface="Abadi"/>
            </a:endParaRPr>
          </a:p>
        </p:txBody>
      </p:sp>
      <p:cxnSp>
        <p:nvCxnSpPr>
          <p:cNvPr id="39" name="Conector: curvado 38">
            <a:extLst>
              <a:ext uri="{FF2B5EF4-FFF2-40B4-BE49-F238E27FC236}">
                <a16:creationId xmlns:a16="http://schemas.microsoft.com/office/drawing/2014/main" id="{DC7DA310-02F3-4DC7-A5D9-6527AA62CC08}"/>
              </a:ext>
            </a:extLst>
          </p:cNvPr>
          <p:cNvCxnSpPr/>
          <p:nvPr/>
        </p:nvCxnSpPr>
        <p:spPr>
          <a:xfrm flipV="1">
            <a:off x="9529348" y="4391216"/>
            <a:ext cx="408106" cy="527774"/>
          </a:xfrm>
          <a:prstGeom prst="curvedConnector3">
            <a:avLst/>
          </a:prstGeom>
          <a:ln w="5715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Imagen 40">
            <a:extLst>
              <a:ext uri="{FF2B5EF4-FFF2-40B4-BE49-F238E27FC236}">
                <a16:creationId xmlns:a16="http://schemas.microsoft.com/office/drawing/2014/main" id="{0554483E-9068-E1B0-7B59-E324F981E63A}"/>
              </a:ext>
            </a:extLst>
          </p:cNvPr>
          <p:cNvPicPr>
            <a:picLocks noChangeAspect="1"/>
          </p:cNvPicPr>
          <p:nvPr/>
        </p:nvPicPr>
        <p:blipFill>
          <a:blip r:embed="rId13"/>
          <a:stretch>
            <a:fillRect/>
          </a:stretch>
        </p:blipFill>
        <p:spPr>
          <a:xfrm>
            <a:off x="4513699" y="5508390"/>
            <a:ext cx="316052" cy="316051"/>
          </a:xfrm>
          <a:prstGeom prst="rect">
            <a:avLst/>
          </a:prstGeom>
        </p:spPr>
      </p:pic>
      <p:pic>
        <p:nvPicPr>
          <p:cNvPr id="42" name="Imagen 41">
            <a:extLst>
              <a:ext uri="{FF2B5EF4-FFF2-40B4-BE49-F238E27FC236}">
                <a16:creationId xmlns:a16="http://schemas.microsoft.com/office/drawing/2014/main" id="{04596C43-ED09-EE75-956B-5DB8BC216430}"/>
              </a:ext>
            </a:extLst>
          </p:cNvPr>
          <p:cNvPicPr>
            <a:picLocks noChangeAspect="1"/>
          </p:cNvPicPr>
          <p:nvPr/>
        </p:nvPicPr>
        <p:blipFill>
          <a:blip r:embed="rId13"/>
          <a:stretch>
            <a:fillRect/>
          </a:stretch>
        </p:blipFill>
        <p:spPr>
          <a:xfrm>
            <a:off x="5884276" y="5508389"/>
            <a:ext cx="316052" cy="316051"/>
          </a:xfrm>
          <a:prstGeom prst="rect">
            <a:avLst/>
          </a:prstGeom>
        </p:spPr>
      </p:pic>
      <p:pic>
        <p:nvPicPr>
          <p:cNvPr id="43" name="Imagen 42">
            <a:extLst>
              <a:ext uri="{FF2B5EF4-FFF2-40B4-BE49-F238E27FC236}">
                <a16:creationId xmlns:a16="http://schemas.microsoft.com/office/drawing/2014/main" id="{3D89FB0A-7739-375C-F09F-BC37F92FDE44}"/>
              </a:ext>
            </a:extLst>
          </p:cNvPr>
          <p:cNvPicPr>
            <a:picLocks noChangeAspect="1"/>
          </p:cNvPicPr>
          <p:nvPr/>
        </p:nvPicPr>
        <p:blipFill>
          <a:blip r:embed="rId13"/>
          <a:stretch>
            <a:fillRect/>
          </a:stretch>
        </p:blipFill>
        <p:spPr>
          <a:xfrm>
            <a:off x="7208826" y="5508389"/>
            <a:ext cx="316052" cy="316051"/>
          </a:xfrm>
          <a:prstGeom prst="rect">
            <a:avLst/>
          </a:prstGeom>
        </p:spPr>
      </p:pic>
      <p:pic>
        <p:nvPicPr>
          <p:cNvPr id="44" name="Imagen 43">
            <a:extLst>
              <a:ext uri="{FF2B5EF4-FFF2-40B4-BE49-F238E27FC236}">
                <a16:creationId xmlns:a16="http://schemas.microsoft.com/office/drawing/2014/main" id="{FAC042E0-D7E5-C940-6753-D0FA49C407D3}"/>
              </a:ext>
            </a:extLst>
          </p:cNvPr>
          <p:cNvPicPr>
            <a:picLocks noChangeAspect="1"/>
          </p:cNvPicPr>
          <p:nvPr/>
        </p:nvPicPr>
        <p:blipFill>
          <a:blip r:embed="rId13"/>
          <a:stretch>
            <a:fillRect/>
          </a:stretch>
        </p:blipFill>
        <p:spPr>
          <a:xfrm>
            <a:off x="8497577" y="5508389"/>
            <a:ext cx="316052" cy="316051"/>
          </a:xfrm>
          <a:prstGeom prst="rect">
            <a:avLst/>
          </a:prstGeom>
        </p:spPr>
      </p:pic>
      <p:sp>
        <p:nvSpPr>
          <p:cNvPr id="45" name="CuadroTexto 44">
            <a:extLst>
              <a:ext uri="{FF2B5EF4-FFF2-40B4-BE49-F238E27FC236}">
                <a16:creationId xmlns:a16="http://schemas.microsoft.com/office/drawing/2014/main" id="{54D7CE9D-609A-EEC7-BFA3-34EA25FCB869}"/>
              </a:ext>
            </a:extLst>
          </p:cNvPr>
          <p:cNvSpPr txBox="1"/>
          <p:nvPr/>
        </p:nvSpPr>
        <p:spPr>
          <a:xfrm>
            <a:off x="4419637" y="5792864"/>
            <a:ext cx="473384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600" err="1">
                <a:solidFill>
                  <a:srgbClr val="70AD47"/>
                </a:solidFill>
                <a:latin typeface="Abadi"/>
              </a:rPr>
              <a:t>Independent</a:t>
            </a:r>
            <a:r>
              <a:rPr lang="es-MX" sz="1600">
                <a:solidFill>
                  <a:srgbClr val="70AD47"/>
                </a:solidFill>
                <a:latin typeface="Abadi"/>
              </a:rPr>
              <a:t> </a:t>
            </a:r>
            <a:r>
              <a:rPr lang="es-MX" sz="1600" err="1">
                <a:solidFill>
                  <a:srgbClr val="70AD47"/>
                </a:solidFill>
                <a:latin typeface="Abadi"/>
              </a:rPr>
              <a:t>model</a:t>
            </a:r>
            <a:r>
              <a:rPr lang="es-MX" sz="1600">
                <a:solidFill>
                  <a:srgbClr val="70AD47"/>
                </a:solidFill>
                <a:latin typeface="Abadi"/>
              </a:rPr>
              <a:t> </a:t>
            </a:r>
            <a:r>
              <a:rPr lang="es-MX" sz="1600" err="1">
                <a:solidFill>
                  <a:srgbClr val="70AD47"/>
                </a:solidFill>
                <a:latin typeface="Abadi"/>
              </a:rPr>
              <a:t>accuracy</a:t>
            </a:r>
            <a:r>
              <a:rPr lang="es-MX" sz="1600">
                <a:solidFill>
                  <a:srgbClr val="70AD47"/>
                </a:solidFill>
                <a:latin typeface="Abadi"/>
              </a:rPr>
              <a:t> and </a:t>
            </a:r>
            <a:r>
              <a:rPr lang="es-MX" sz="1600" err="1">
                <a:solidFill>
                  <a:srgbClr val="70AD47"/>
                </a:solidFill>
                <a:latin typeface="Abadi"/>
              </a:rPr>
              <a:t>metrics</a:t>
            </a:r>
            <a:r>
              <a:rPr lang="es-MX" sz="1600">
                <a:solidFill>
                  <a:srgbClr val="70AD47"/>
                </a:solidFill>
                <a:latin typeface="Abadi"/>
              </a:rPr>
              <a:t> </a:t>
            </a:r>
            <a:r>
              <a:rPr lang="es-MX" sz="1600" err="1">
                <a:solidFill>
                  <a:srgbClr val="70AD47"/>
                </a:solidFill>
                <a:latin typeface="Abadi"/>
              </a:rPr>
              <a:t>evaluation</a:t>
            </a:r>
            <a:endParaRPr lang="es-MX" err="1">
              <a:solidFill>
                <a:srgbClr val="70AD47"/>
              </a:solidFill>
            </a:endParaRPr>
          </a:p>
        </p:txBody>
      </p:sp>
      <p:cxnSp>
        <p:nvCxnSpPr>
          <p:cNvPr id="46" name="Conector recto de flecha 45">
            <a:extLst>
              <a:ext uri="{FF2B5EF4-FFF2-40B4-BE49-F238E27FC236}">
                <a16:creationId xmlns:a16="http://schemas.microsoft.com/office/drawing/2014/main" id="{0F497967-965C-1EBB-E9C1-732B60A1EE65}"/>
              </a:ext>
            </a:extLst>
          </p:cNvPr>
          <p:cNvCxnSpPr>
            <a:cxnSpLocks/>
          </p:cNvCxnSpPr>
          <p:nvPr/>
        </p:nvCxnSpPr>
        <p:spPr>
          <a:xfrm flipH="1">
            <a:off x="4640528" y="5191317"/>
            <a:ext cx="1023" cy="310936"/>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B3B70710-475B-DEE7-BE32-C11FC4C505D5}"/>
              </a:ext>
            </a:extLst>
          </p:cNvPr>
          <p:cNvCxnSpPr>
            <a:cxnSpLocks/>
          </p:cNvCxnSpPr>
          <p:nvPr/>
        </p:nvCxnSpPr>
        <p:spPr>
          <a:xfrm flipH="1">
            <a:off x="6011104" y="5196430"/>
            <a:ext cx="1023" cy="310936"/>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4D187E4B-A9E7-52B3-C4C0-468A41D2ED7F}"/>
              </a:ext>
            </a:extLst>
          </p:cNvPr>
          <p:cNvCxnSpPr>
            <a:cxnSpLocks/>
          </p:cNvCxnSpPr>
          <p:nvPr/>
        </p:nvCxnSpPr>
        <p:spPr>
          <a:xfrm flipH="1">
            <a:off x="7335654" y="5191315"/>
            <a:ext cx="1023" cy="310936"/>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9F74160A-0CC4-0AEE-4DD3-2C0E892E63EE}"/>
              </a:ext>
            </a:extLst>
          </p:cNvPr>
          <p:cNvCxnSpPr>
            <a:cxnSpLocks/>
          </p:cNvCxnSpPr>
          <p:nvPr/>
        </p:nvCxnSpPr>
        <p:spPr>
          <a:xfrm flipH="1">
            <a:off x="8619292" y="5196429"/>
            <a:ext cx="1023" cy="310936"/>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54" name="Imagen 53">
            <a:extLst>
              <a:ext uri="{FF2B5EF4-FFF2-40B4-BE49-F238E27FC236}">
                <a16:creationId xmlns:a16="http://schemas.microsoft.com/office/drawing/2014/main" id="{14956766-A242-CC95-A5AF-780D70374200}"/>
              </a:ext>
            </a:extLst>
          </p:cNvPr>
          <p:cNvPicPr>
            <a:picLocks noChangeAspect="1"/>
          </p:cNvPicPr>
          <p:nvPr/>
        </p:nvPicPr>
        <p:blipFill>
          <a:blip r:embed="rId14"/>
          <a:stretch>
            <a:fillRect/>
          </a:stretch>
        </p:blipFill>
        <p:spPr>
          <a:xfrm>
            <a:off x="11146679" y="5288484"/>
            <a:ext cx="459246" cy="46436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41276" y="1712744"/>
            <a:ext cx="10968062" cy="51163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a:solidFill>
                  <a:schemeClr val="accent3">
                    <a:lumMod val="25000"/>
                  </a:schemeClr>
                </a:solidFill>
                <a:latin typeface="Abadi"/>
              </a:rPr>
              <a:t>Exploratory Data Analysis Results:</a:t>
            </a:r>
            <a:endParaRPr lang="es-MX" sz="2000">
              <a:solidFill>
                <a:schemeClr val="accent3">
                  <a:lumMod val="25000"/>
                </a:schemeClr>
              </a:solidFill>
              <a:latin typeface="Abadi"/>
            </a:endParaRPr>
          </a:p>
          <a:p>
            <a:r>
              <a:rPr lang="en-US" sz="2000" b="1">
                <a:solidFill>
                  <a:schemeClr val="accent3">
                    <a:lumMod val="25000"/>
                  </a:schemeClr>
                </a:solidFill>
                <a:latin typeface="Abadi"/>
              </a:rPr>
              <a:t>Visualized </a:t>
            </a:r>
            <a:r>
              <a:rPr lang="en-US" sz="2000">
                <a:solidFill>
                  <a:schemeClr val="accent3">
                    <a:lumMod val="25000"/>
                  </a:schemeClr>
                </a:solidFill>
                <a:latin typeface="Abadi"/>
              </a:rPr>
              <a:t>the relationships between variables such as payload mass, flight number, year, and launch site, </a:t>
            </a:r>
            <a:r>
              <a:rPr lang="en-US" sz="2000" b="1">
                <a:solidFill>
                  <a:schemeClr val="accent3">
                    <a:lumMod val="25000"/>
                  </a:schemeClr>
                </a:solidFill>
                <a:latin typeface="Abadi"/>
              </a:rPr>
              <a:t>understanding </a:t>
            </a:r>
            <a:r>
              <a:rPr lang="en-US" sz="2000">
                <a:solidFill>
                  <a:schemeClr val="accent3">
                    <a:lumMod val="25000"/>
                  </a:schemeClr>
                </a:solidFill>
                <a:latin typeface="Abadi"/>
              </a:rPr>
              <a:t>how these factors correlate with launch success rates.</a:t>
            </a:r>
          </a:p>
          <a:p>
            <a:pPr>
              <a:lnSpc>
                <a:spcPct val="100000"/>
              </a:lnSpc>
              <a:spcBef>
                <a:spcPts val="1400"/>
              </a:spcBef>
            </a:pPr>
            <a:r>
              <a:rPr lang="en-US" sz="2000" b="1">
                <a:solidFill>
                  <a:schemeClr val="accent3">
                    <a:lumMod val="25000"/>
                  </a:schemeClr>
                </a:solidFill>
                <a:latin typeface="Abadi"/>
              </a:rPr>
              <a:t>Analyzed </a:t>
            </a:r>
            <a:r>
              <a:rPr lang="en-US" sz="2000">
                <a:solidFill>
                  <a:schemeClr val="accent3">
                    <a:lumMod val="25000"/>
                  </a:schemeClr>
                </a:solidFill>
                <a:latin typeface="Abadi"/>
              </a:rPr>
              <a:t>data through various types of plots, such as category plots, scatter and line plots; revealing </a:t>
            </a:r>
            <a:r>
              <a:rPr lang="en-US" sz="2000" b="1">
                <a:solidFill>
                  <a:schemeClr val="accent3">
                    <a:lumMod val="25000"/>
                  </a:schemeClr>
                </a:solidFill>
                <a:latin typeface="Abadi"/>
              </a:rPr>
              <a:t>trends </a:t>
            </a:r>
            <a:r>
              <a:rPr lang="en-US" sz="2000">
                <a:solidFill>
                  <a:schemeClr val="accent3">
                    <a:lumMod val="25000"/>
                  </a:schemeClr>
                </a:solidFill>
                <a:latin typeface="Abadi"/>
              </a:rPr>
              <a:t>and </a:t>
            </a:r>
            <a:r>
              <a:rPr lang="en-US" sz="2000" b="1">
                <a:solidFill>
                  <a:schemeClr val="accent3">
                    <a:lumMod val="25000"/>
                  </a:schemeClr>
                </a:solidFill>
                <a:latin typeface="Abadi"/>
              </a:rPr>
              <a:t>distributions</a:t>
            </a:r>
            <a:r>
              <a:rPr lang="en-US" sz="2000">
                <a:solidFill>
                  <a:schemeClr val="accent3">
                    <a:lumMod val="25000"/>
                  </a:schemeClr>
                </a:solidFill>
                <a:latin typeface="Abadi"/>
              </a:rPr>
              <a:t>, such as the variance in success rate by orbit type and its evolution over time.</a:t>
            </a:r>
          </a:p>
          <a:p>
            <a:pPr marL="0" indent="0">
              <a:lnSpc>
                <a:spcPct val="100000"/>
              </a:lnSpc>
              <a:spcBef>
                <a:spcPts val="1400"/>
              </a:spcBef>
              <a:buNone/>
            </a:pPr>
            <a:r>
              <a:rPr lang="en-US" sz="2000">
                <a:solidFill>
                  <a:schemeClr val="accent3">
                    <a:lumMod val="25000"/>
                  </a:schemeClr>
                </a:solidFill>
                <a:latin typeface="Abadi"/>
              </a:rPr>
              <a:t>Predictive analysis results</a:t>
            </a:r>
          </a:p>
          <a:p>
            <a:r>
              <a:rPr lang="en-US" sz="2000" b="1">
                <a:solidFill>
                  <a:schemeClr val="accent3">
                    <a:lumMod val="25000"/>
                  </a:schemeClr>
                </a:solidFill>
                <a:latin typeface="Abadi"/>
              </a:rPr>
              <a:t>Trained </a:t>
            </a:r>
            <a:r>
              <a:rPr lang="en-US" sz="2000">
                <a:solidFill>
                  <a:schemeClr val="accent3">
                    <a:lumMod val="25000"/>
                  </a:schemeClr>
                </a:solidFill>
                <a:latin typeface="Abadi"/>
              </a:rPr>
              <a:t>several </a:t>
            </a:r>
            <a:r>
              <a:rPr lang="en-US" sz="2000" b="1">
                <a:solidFill>
                  <a:schemeClr val="accent3">
                    <a:lumMod val="25000"/>
                  </a:schemeClr>
                </a:solidFill>
                <a:latin typeface="Abadi"/>
              </a:rPr>
              <a:t>classification models </a:t>
            </a:r>
            <a:r>
              <a:rPr lang="en-US" sz="2000">
                <a:solidFill>
                  <a:schemeClr val="accent3">
                    <a:lumMod val="25000"/>
                  </a:schemeClr>
                </a:solidFill>
                <a:latin typeface="Abadi"/>
              </a:rPr>
              <a:t>(Logistic Regression, SVM, Decision Tree, and KNN) with an 80/20 train-test split.</a:t>
            </a:r>
          </a:p>
          <a:p>
            <a:r>
              <a:rPr lang="en-US" sz="2000" b="1">
                <a:solidFill>
                  <a:schemeClr val="accent3">
                    <a:lumMod val="25000"/>
                  </a:schemeClr>
                </a:solidFill>
                <a:latin typeface="Abadi"/>
              </a:rPr>
              <a:t>Hyperparameter tuning </a:t>
            </a:r>
            <a:r>
              <a:rPr lang="en-US" sz="2000">
                <a:solidFill>
                  <a:schemeClr val="accent3">
                    <a:lumMod val="25000"/>
                  </a:schemeClr>
                </a:solidFill>
                <a:latin typeface="Abadi"/>
              </a:rPr>
              <a:t>was performed using </a:t>
            </a:r>
            <a:r>
              <a:rPr lang="en-US" sz="2000" b="1" err="1">
                <a:solidFill>
                  <a:schemeClr val="accent3">
                    <a:lumMod val="25000"/>
                  </a:schemeClr>
                </a:solidFill>
                <a:latin typeface="Abadi"/>
              </a:rPr>
              <a:t>GridSearchCV</a:t>
            </a:r>
            <a:r>
              <a:rPr lang="en-US" sz="2000" b="1">
                <a:solidFill>
                  <a:schemeClr val="accent3">
                    <a:lumMod val="25000"/>
                  </a:schemeClr>
                </a:solidFill>
                <a:latin typeface="Abadi"/>
              </a:rPr>
              <a:t> </a:t>
            </a:r>
            <a:r>
              <a:rPr lang="en-US" sz="2000">
                <a:solidFill>
                  <a:schemeClr val="accent3">
                    <a:lumMod val="25000"/>
                  </a:schemeClr>
                </a:solidFill>
                <a:latin typeface="Abadi"/>
              </a:rPr>
              <a:t>to optimize the models.</a:t>
            </a:r>
          </a:p>
          <a:p>
            <a:r>
              <a:rPr lang="en-US" sz="2000">
                <a:solidFill>
                  <a:schemeClr val="accent3">
                    <a:lumMod val="25000"/>
                  </a:schemeClr>
                </a:solidFill>
                <a:latin typeface="Abadi"/>
              </a:rPr>
              <a:t>The models' performances were compared based on accuracy, and the best model was identified as the one with the </a:t>
            </a:r>
            <a:r>
              <a:rPr lang="en-US" sz="2000" b="1">
                <a:solidFill>
                  <a:schemeClr val="accent3">
                    <a:lumMod val="25000"/>
                  </a:schemeClr>
                </a:solidFill>
                <a:latin typeface="Abadi"/>
              </a:rPr>
              <a:t>highest accuracy </a:t>
            </a:r>
            <a:r>
              <a:rPr lang="en-US" sz="2000">
                <a:solidFill>
                  <a:schemeClr val="accent3">
                    <a:lumMod val="25000"/>
                  </a:schemeClr>
                </a:solidFill>
                <a:latin typeface="Abadi"/>
              </a:rPr>
              <a:t>on the test set.</a:t>
            </a:r>
          </a:p>
          <a:p>
            <a:endParaRPr lang="en-US" sz="3200"/>
          </a:p>
          <a:p>
            <a:pPr>
              <a:lnSpc>
                <a:spcPct val="100000"/>
              </a:lnSpc>
              <a:spcBef>
                <a:spcPts val="1400"/>
              </a:spcBef>
            </a:pPr>
            <a:endParaRPr lang="en-US" sz="2000">
              <a:solidFill>
                <a:srgbClr val="292929"/>
              </a:solidFill>
              <a:latin typeface="Abadi"/>
            </a:endParaRPr>
          </a:p>
          <a:p>
            <a:pPr lvl="1"/>
            <a:endParaRPr lang="en-US" sz="2000"/>
          </a:p>
          <a:p>
            <a:pPr marL="457200" lvl="1" indent="0">
              <a:buNone/>
            </a:pPr>
            <a:endParaRPr lang="en-US" sz="20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7"/>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
        <p:nvSpPr>
          <p:cNvPr id="2" name="CuadroTexto 1">
            <a:extLst>
              <a:ext uri="{FF2B5EF4-FFF2-40B4-BE49-F238E27FC236}">
                <a16:creationId xmlns:a16="http://schemas.microsoft.com/office/drawing/2014/main" id="{8E726585-1401-84F4-910A-BDF8BBFB498B}"/>
              </a:ext>
            </a:extLst>
          </p:cNvPr>
          <p:cNvSpPr txBox="1"/>
          <p:nvPr/>
        </p:nvSpPr>
        <p:spPr>
          <a:xfrm>
            <a:off x="719583" y="1362215"/>
            <a:ext cx="33002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accent3">
                    <a:lumMod val="25000"/>
                  </a:schemeClr>
                </a:solidFill>
                <a:latin typeface="Abadi"/>
              </a:rPr>
              <a:t>Interactive Analytics Demo</a:t>
            </a:r>
          </a:p>
        </p:txBody>
      </p:sp>
      <p:sp>
        <p:nvSpPr>
          <p:cNvPr id="10" name="CuadroTexto 9">
            <a:extLst>
              <a:ext uri="{FF2B5EF4-FFF2-40B4-BE49-F238E27FC236}">
                <a16:creationId xmlns:a16="http://schemas.microsoft.com/office/drawing/2014/main" id="{192A706F-499F-2990-4DFF-C56BFEAB0B7F}"/>
              </a:ext>
            </a:extLst>
          </p:cNvPr>
          <p:cNvSpPr txBox="1"/>
          <p:nvPr/>
        </p:nvSpPr>
        <p:spPr>
          <a:xfrm>
            <a:off x="1212887" y="5885888"/>
            <a:ext cx="42640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err="1">
                <a:solidFill>
                  <a:srgbClr val="F24D6E"/>
                </a:solidFill>
                <a:latin typeface="Abadi"/>
              </a:rPr>
              <a:t>Get</a:t>
            </a:r>
            <a:r>
              <a:rPr lang="es-MX">
                <a:solidFill>
                  <a:srgbClr val="F24D6E"/>
                </a:solidFill>
                <a:latin typeface="Abadi"/>
              </a:rPr>
              <a:t> </a:t>
            </a:r>
            <a:r>
              <a:rPr lang="es-MX" err="1">
                <a:solidFill>
                  <a:srgbClr val="F24D6E"/>
                </a:solidFill>
                <a:latin typeface="Abadi"/>
              </a:rPr>
              <a:t>success</a:t>
            </a:r>
            <a:r>
              <a:rPr lang="es-MX">
                <a:solidFill>
                  <a:srgbClr val="F24D6E"/>
                </a:solidFill>
                <a:latin typeface="Abadi"/>
              </a:rPr>
              <a:t> % </a:t>
            </a:r>
            <a:r>
              <a:rPr lang="es-MX" err="1">
                <a:solidFill>
                  <a:srgbClr val="F24D6E"/>
                </a:solidFill>
                <a:latin typeface="Abadi"/>
              </a:rPr>
              <a:t>for</a:t>
            </a:r>
            <a:r>
              <a:rPr lang="es-MX">
                <a:solidFill>
                  <a:srgbClr val="F24D6E"/>
                </a:solidFill>
                <a:latin typeface="Abadi"/>
              </a:rPr>
              <a:t> </a:t>
            </a:r>
            <a:r>
              <a:rPr lang="es-MX" err="1">
                <a:solidFill>
                  <a:srgbClr val="F24D6E"/>
                </a:solidFill>
                <a:latin typeface="Abadi"/>
              </a:rPr>
              <a:t>each</a:t>
            </a:r>
            <a:r>
              <a:rPr lang="es-MX">
                <a:solidFill>
                  <a:srgbClr val="F24D6E"/>
                </a:solidFill>
                <a:latin typeface="Abadi"/>
              </a:rPr>
              <a:t> </a:t>
            </a:r>
            <a:r>
              <a:rPr lang="es-MX" err="1">
                <a:solidFill>
                  <a:srgbClr val="F24D6E"/>
                </a:solidFill>
                <a:latin typeface="Abadi"/>
              </a:rPr>
              <a:t>or</a:t>
            </a:r>
            <a:r>
              <a:rPr lang="es-MX">
                <a:solidFill>
                  <a:srgbClr val="F24D6E"/>
                </a:solidFill>
                <a:latin typeface="Abadi"/>
              </a:rPr>
              <a:t> </a:t>
            </a:r>
            <a:r>
              <a:rPr lang="es-MX" err="1">
                <a:solidFill>
                  <a:srgbClr val="F24D6E"/>
                </a:solidFill>
                <a:latin typeface="Abadi"/>
              </a:rPr>
              <a:t>all</a:t>
            </a:r>
            <a:r>
              <a:rPr lang="es-MX">
                <a:solidFill>
                  <a:srgbClr val="F24D6E"/>
                </a:solidFill>
                <a:latin typeface="Abadi"/>
              </a:rPr>
              <a:t> </a:t>
            </a:r>
            <a:r>
              <a:rPr lang="es-MX" err="1">
                <a:solidFill>
                  <a:srgbClr val="F24D6E"/>
                </a:solidFill>
                <a:latin typeface="Abadi"/>
              </a:rPr>
              <a:t>launch</a:t>
            </a:r>
            <a:r>
              <a:rPr lang="es-MX">
                <a:solidFill>
                  <a:srgbClr val="F24D6E"/>
                </a:solidFill>
                <a:latin typeface="Abadi"/>
              </a:rPr>
              <a:t> sites</a:t>
            </a:r>
          </a:p>
        </p:txBody>
      </p:sp>
      <p:sp>
        <p:nvSpPr>
          <p:cNvPr id="11" name="CuadroTexto 10">
            <a:extLst>
              <a:ext uri="{FF2B5EF4-FFF2-40B4-BE49-F238E27FC236}">
                <a16:creationId xmlns:a16="http://schemas.microsoft.com/office/drawing/2014/main" id="{C3CB5F52-4FC9-8C97-2E06-8D4C21CB5C34}"/>
              </a:ext>
            </a:extLst>
          </p:cNvPr>
          <p:cNvSpPr txBox="1"/>
          <p:nvPr/>
        </p:nvSpPr>
        <p:spPr>
          <a:xfrm>
            <a:off x="5845207" y="5886372"/>
            <a:ext cx="52257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err="1">
                <a:solidFill>
                  <a:srgbClr val="F24D6E"/>
                </a:solidFill>
                <a:latin typeface="Abadi"/>
              </a:rPr>
              <a:t>Filter</a:t>
            </a:r>
            <a:r>
              <a:rPr lang="es-MX">
                <a:solidFill>
                  <a:srgbClr val="F24D6E"/>
                </a:solidFill>
                <a:latin typeface="Abadi"/>
              </a:rPr>
              <a:t> </a:t>
            </a:r>
            <a:r>
              <a:rPr lang="es-MX" err="1">
                <a:solidFill>
                  <a:srgbClr val="F24D6E"/>
                </a:solidFill>
                <a:latin typeface="Abadi"/>
              </a:rPr>
              <a:t>by</a:t>
            </a:r>
            <a:r>
              <a:rPr lang="es-MX">
                <a:solidFill>
                  <a:srgbClr val="F24D6E"/>
                </a:solidFill>
                <a:latin typeface="Abadi"/>
              </a:rPr>
              <a:t> </a:t>
            </a:r>
            <a:r>
              <a:rPr lang="es-MX" err="1">
                <a:solidFill>
                  <a:srgbClr val="F24D6E"/>
                </a:solidFill>
                <a:latin typeface="Abadi"/>
              </a:rPr>
              <a:t>launch</a:t>
            </a:r>
            <a:r>
              <a:rPr lang="es-MX">
                <a:solidFill>
                  <a:srgbClr val="F24D6E"/>
                </a:solidFill>
                <a:latin typeface="Abadi"/>
              </a:rPr>
              <a:t> site and </a:t>
            </a:r>
            <a:r>
              <a:rPr lang="es-MX" err="1">
                <a:solidFill>
                  <a:srgbClr val="F24D6E"/>
                </a:solidFill>
                <a:latin typeface="Abadi"/>
              </a:rPr>
              <a:t>payload</a:t>
            </a:r>
            <a:r>
              <a:rPr lang="es-MX">
                <a:solidFill>
                  <a:srgbClr val="F24D6E"/>
                </a:solidFill>
                <a:latin typeface="Abadi"/>
              </a:rPr>
              <a:t> </a:t>
            </a:r>
            <a:r>
              <a:rPr lang="es-MX" err="1">
                <a:solidFill>
                  <a:srgbClr val="F24D6E"/>
                </a:solidFill>
                <a:latin typeface="Abadi"/>
              </a:rPr>
              <a:t>mass</a:t>
            </a:r>
            <a:r>
              <a:rPr lang="es-MX">
                <a:solidFill>
                  <a:srgbClr val="F24D6E"/>
                </a:solidFill>
                <a:latin typeface="Abadi"/>
              </a:rPr>
              <a:t> in real time</a:t>
            </a:r>
          </a:p>
        </p:txBody>
      </p:sp>
      <p:pic>
        <p:nvPicPr>
          <p:cNvPr id="3" name="Screen Recording 2024-04-01 at 14.29.15">
            <a:hlinkClick r:id="" action="ppaction://media"/>
            <a:extLst>
              <a:ext uri="{FF2B5EF4-FFF2-40B4-BE49-F238E27FC236}">
                <a16:creationId xmlns:a16="http://schemas.microsoft.com/office/drawing/2014/main" id="{58DEA7D1-7210-8F8F-67E1-38350FA0F1D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088541" y="1903997"/>
            <a:ext cx="4505577" cy="3979646"/>
          </a:xfrm>
          <a:prstGeom prst="rect">
            <a:avLst/>
          </a:prstGeom>
        </p:spPr>
      </p:pic>
      <p:pic>
        <p:nvPicPr>
          <p:cNvPr id="5" name="Screen Recording 2024-04-01 at 15.12.37">
            <a:hlinkClick r:id="" action="ppaction://media"/>
            <a:extLst>
              <a:ext uri="{FF2B5EF4-FFF2-40B4-BE49-F238E27FC236}">
                <a16:creationId xmlns:a16="http://schemas.microsoft.com/office/drawing/2014/main" id="{672BDC97-1893-A647-C9D2-E920AC022177}"/>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825444" y="1900687"/>
            <a:ext cx="5240548" cy="3971890"/>
          </a:xfrm>
          <a:prstGeom prst="rect">
            <a:avLst/>
          </a:prstGeom>
        </p:spPr>
      </p:pic>
    </p:spTree>
    <p:extLst>
      <p:ext uri="{BB962C8B-B14F-4D97-AF65-F5344CB8AC3E}">
        <p14:creationId xmlns:p14="http://schemas.microsoft.com/office/powerpoint/2010/main" val="328435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380" y="1463565"/>
            <a:ext cx="10648347" cy="1042113"/>
          </a:xfrm>
          <a:prstGeom prst="rect">
            <a:avLst/>
          </a:prstGeom>
        </p:spPr>
        <p:txBody>
          <a:bodyPr lIns="91440" tIns="45720" rIns="91440" bIns="45720" anchor="t">
            <a:normAutofit/>
          </a:bodyPr>
          <a:lstStyle/>
          <a:p>
            <a:pPr marL="0" indent="0">
              <a:lnSpc>
                <a:spcPct val="100000"/>
              </a:lnSpc>
              <a:spcBef>
                <a:spcPts val="1400"/>
              </a:spcBef>
              <a:buNone/>
            </a:pPr>
            <a:r>
              <a:rPr lang="en-US" sz="2000">
                <a:solidFill>
                  <a:schemeClr val="accent3">
                    <a:lumMod val="25000"/>
                  </a:schemeClr>
                </a:solidFill>
                <a:latin typeface="Abadi"/>
              </a:rPr>
              <a:t>Although the graph shows that the success possibilities of a launch increase along with the flight number, there doesn't seem to be a lot of difference when the launch site changes.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2" name="Imagen 1">
            <a:extLst>
              <a:ext uri="{FF2B5EF4-FFF2-40B4-BE49-F238E27FC236}">
                <a16:creationId xmlns:a16="http://schemas.microsoft.com/office/drawing/2014/main" id="{0A3FB309-F15D-9A0C-DF4E-5F4E9C42E3F8}"/>
              </a:ext>
            </a:extLst>
          </p:cNvPr>
          <p:cNvPicPr>
            <a:picLocks noChangeAspect="1"/>
          </p:cNvPicPr>
          <p:nvPr/>
        </p:nvPicPr>
        <p:blipFill>
          <a:blip r:embed="rId3"/>
          <a:stretch>
            <a:fillRect/>
          </a:stretch>
        </p:blipFill>
        <p:spPr>
          <a:xfrm>
            <a:off x="1821322" y="2346886"/>
            <a:ext cx="8553447" cy="3980189"/>
          </a:xfrm>
          <a:prstGeom prst="rect">
            <a:avLst/>
          </a:prstGeom>
        </p:spPr>
      </p:pic>
      <p:sp>
        <p:nvSpPr>
          <p:cNvPr id="6" name="CuadroTexto 5">
            <a:extLst>
              <a:ext uri="{FF2B5EF4-FFF2-40B4-BE49-F238E27FC236}">
                <a16:creationId xmlns:a16="http://schemas.microsoft.com/office/drawing/2014/main" id="{A96C4837-2079-9AEC-ECEE-8891A0D53C52}"/>
              </a:ext>
            </a:extLst>
          </p:cNvPr>
          <p:cNvSpPr txBox="1"/>
          <p:nvPr/>
        </p:nvSpPr>
        <p:spPr>
          <a:xfrm>
            <a:off x="1823440" y="6326276"/>
            <a:ext cx="855016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200">
                <a:solidFill>
                  <a:srgbClr val="292929"/>
                </a:solidFill>
                <a:latin typeface="Abadi"/>
              </a:rPr>
              <a:t>Flight Number vs. Launch Site Category Plot</a:t>
            </a:r>
            <a:endParaRPr lang="es-MX" err="1"/>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2" name="Imagen 1">
            <a:extLst>
              <a:ext uri="{FF2B5EF4-FFF2-40B4-BE49-F238E27FC236}">
                <a16:creationId xmlns:a16="http://schemas.microsoft.com/office/drawing/2014/main" id="{C785EA99-F17B-C1F5-92DA-4CA41EE027D5}"/>
              </a:ext>
            </a:extLst>
          </p:cNvPr>
          <p:cNvPicPr>
            <a:picLocks noChangeAspect="1"/>
          </p:cNvPicPr>
          <p:nvPr/>
        </p:nvPicPr>
        <p:blipFill>
          <a:blip r:embed="rId3"/>
          <a:stretch>
            <a:fillRect/>
          </a:stretch>
        </p:blipFill>
        <p:spPr>
          <a:xfrm>
            <a:off x="1820617" y="2349030"/>
            <a:ext cx="8549641" cy="3975446"/>
          </a:xfrm>
          <a:prstGeom prst="rect">
            <a:avLst/>
          </a:prstGeom>
        </p:spPr>
      </p:pic>
      <p:sp>
        <p:nvSpPr>
          <p:cNvPr id="7" name="Content Placeholder 2">
            <a:extLst>
              <a:ext uri="{FF2B5EF4-FFF2-40B4-BE49-F238E27FC236}">
                <a16:creationId xmlns:a16="http://schemas.microsoft.com/office/drawing/2014/main" id="{9AEBD79B-3463-4841-468B-ED5A200D6AAF}"/>
              </a:ext>
            </a:extLst>
          </p:cNvPr>
          <p:cNvSpPr txBox="1">
            <a:spLocks/>
          </p:cNvSpPr>
          <p:nvPr/>
        </p:nvSpPr>
        <p:spPr>
          <a:xfrm>
            <a:off x="770380" y="1463565"/>
            <a:ext cx="10648347" cy="10421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a:solidFill>
                  <a:schemeClr val="accent3">
                    <a:lumMod val="25000"/>
                  </a:schemeClr>
                </a:solidFill>
                <a:latin typeface="Abadi"/>
              </a:rPr>
              <a:t>The graph shows that the probability of a </a:t>
            </a:r>
            <a:r>
              <a:rPr lang="en-US" sz="2000">
                <a:solidFill>
                  <a:srgbClr val="EE672B"/>
                </a:solidFill>
                <a:latin typeface="Abadi"/>
              </a:rPr>
              <a:t>failed </a:t>
            </a:r>
            <a:r>
              <a:rPr lang="en-US" sz="2000">
                <a:solidFill>
                  <a:schemeClr val="accent3">
                    <a:lumMod val="25000"/>
                  </a:schemeClr>
                </a:solidFill>
                <a:latin typeface="Abadi"/>
              </a:rPr>
              <a:t>launch outcome increases when the payload mass is around 500-7,000kg for the "CCAFS SLC-40" launch site, and 5,750-7,000 for "KSC LC 39A".</a:t>
            </a:r>
          </a:p>
        </p:txBody>
      </p:sp>
      <p:sp>
        <p:nvSpPr>
          <p:cNvPr id="9" name="CuadroTexto 8">
            <a:extLst>
              <a:ext uri="{FF2B5EF4-FFF2-40B4-BE49-F238E27FC236}">
                <a16:creationId xmlns:a16="http://schemas.microsoft.com/office/drawing/2014/main" id="{B11463F5-0913-D7FB-49E9-801411B07475}"/>
              </a:ext>
            </a:extLst>
          </p:cNvPr>
          <p:cNvSpPr txBox="1"/>
          <p:nvPr/>
        </p:nvSpPr>
        <p:spPr>
          <a:xfrm>
            <a:off x="1823440" y="6321021"/>
            <a:ext cx="855016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200">
                <a:solidFill>
                  <a:srgbClr val="292929"/>
                </a:solidFill>
                <a:latin typeface="Abadi"/>
              </a:rPr>
              <a:t>Payload Mass vs. Launch Site Category Plot</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2" name="Imagen 1">
            <a:extLst>
              <a:ext uri="{FF2B5EF4-FFF2-40B4-BE49-F238E27FC236}">
                <a16:creationId xmlns:a16="http://schemas.microsoft.com/office/drawing/2014/main" id="{9CB15055-C94F-FDB8-3755-01B6BD73BC77}"/>
              </a:ext>
            </a:extLst>
          </p:cNvPr>
          <p:cNvPicPr>
            <a:picLocks noChangeAspect="1"/>
          </p:cNvPicPr>
          <p:nvPr/>
        </p:nvPicPr>
        <p:blipFill>
          <a:blip r:embed="rId3"/>
          <a:stretch>
            <a:fillRect/>
          </a:stretch>
        </p:blipFill>
        <p:spPr>
          <a:xfrm>
            <a:off x="2454765" y="2346721"/>
            <a:ext cx="7281345" cy="3978937"/>
          </a:xfrm>
          <a:prstGeom prst="rect">
            <a:avLst/>
          </a:prstGeom>
        </p:spPr>
      </p:pic>
      <p:sp>
        <p:nvSpPr>
          <p:cNvPr id="11" name="Content Placeholder 2">
            <a:extLst>
              <a:ext uri="{FF2B5EF4-FFF2-40B4-BE49-F238E27FC236}">
                <a16:creationId xmlns:a16="http://schemas.microsoft.com/office/drawing/2014/main" id="{DC32B49F-F735-8C3F-64B6-D4175963056D}"/>
              </a:ext>
            </a:extLst>
          </p:cNvPr>
          <p:cNvSpPr txBox="1">
            <a:spLocks/>
          </p:cNvSpPr>
          <p:nvPr/>
        </p:nvSpPr>
        <p:spPr>
          <a:xfrm>
            <a:off x="770380" y="1463565"/>
            <a:ext cx="10648347" cy="10421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a:solidFill>
                  <a:schemeClr val="accent3">
                    <a:lumMod val="25000"/>
                  </a:schemeClr>
                </a:solidFill>
                <a:latin typeface="Abadi"/>
              </a:rPr>
              <a:t>ES-L1, GEO, HEO and SSO orbits have a success probability of 100%, while SO has a 0%. The mode success probability is around 70%.</a:t>
            </a:r>
          </a:p>
        </p:txBody>
      </p:sp>
      <p:sp>
        <p:nvSpPr>
          <p:cNvPr id="13" name="CuadroTexto 12">
            <a:extLst>
              <a:ext uri="{FF2B5EF4-FFF2-40B4-BE49-F238E27FC236}">
                <a16:creationId xmlns:a16="http://schemas.microsoft.com/office/drawing/2014/main" id="{D7AB54D6-C6DB-8A7F-577C-26C7E77B64F9}"/>
              </a:ext>
            </a:extLst>
          </p:cNvPr>
          <p:cNvSpPr txBox="1"/>
          <p:nvPr/>
        </p:nvSpPr>
        <p:spPr>
          <a:xfrm>
            <a:off x="3731067" y="6321021"/>
            <a:ext cx="472965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200">
                <a:solidFill>
                  <a:srgbClr val="292929"/>
                </a:solidFill>
                <a:latin typeface="Abadi"/>
              </a:rPr>
              <a:t>Orbit Type vs. Success Rate Bar Plot</a:t>
            </a: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sp>
        <p:nvSpPr>
          <p:cNvPr id="11" name="CuadroTexto 10">
            <a:extLst>
              <a:ext uri="{FF2B5EF4-FFF2-40B4-BE49-F238E27FC236}">
                <a16:creationId xmlns:a16="http://schemas.microsoft.com/office/drawing/2014/main" id="{8C5CBED8-F33F-7B02-5234-F1C19DDCC007}"/>
              </a:ext>
            </a:extLst>
          </p:cNvPr>
          <p:cNvSpPr txBox="1"/>
          <p:nvPr/>
        </p:nvSpPr>
        <p:spPr>
          <a:xfrm>
            <a:off x="1823440" y="6326276"/>
            <a:ext cx="855016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200">
                <a:solidFill>
                  <a:srgbClr val="292929"/>
                </a:solidFill>
                <a:latin typeface="Abadi"/>
              </a:rPr>
              <a:t>Flight Number vs. Orbit type Category Plot</a:t>
            </a:r>
          </a:p>
        </p:txBody>
      </p:sp>
      <p:sp>
        <p:nvSpPr>
          <p:cNvPr id="13" name="Content Placeholder 2">
            <a:extLst>
              <a:ext uri="{FF2B5EF4-FFF2-40B4-BE49-F238E27FC236}">
                <a16:creationId xmlns:a16="http://schemas.microsoft.com/office/drawing/2014/main" id="{987C5967-4333-F20C-C3C6-8834CD8BA16E}"/>
              </a:ext>
            </a:extLst>
          </p:cNvPr>
          <p:cNvSpPr txBox="1">
            <a:spLocks/>
          </p:cNvSpPr>
          <p:nvPr/>
        </p:nvSpPr>
        <p:spPr>
          <a:xfrm>
            <a:off x="770380" y="1300655"/>
            <a:ext cx="10648347" cy="10421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a:solidFill>
                  <a:schemeClr val="accent3">
                    <a:lumMod val="25000"/>
                  </a:schemeClr>
                </a:solidFill>
                <a:latin typeface="Abadi"/>
              </a:rPr>
              <a:t>There appears to be a tendency for ISS and GTO orbits that contradict our theory proposed in slide </a:t>
            </a:r>
            <a:r>
              <a:rPr lang="en-US" sz="2000">
                <a:solidFill>
                  <a:schemeClr val="accent3">
                    <a:lumMod val="25000"/>
                  </a:schemeClr>
                </a:solidFill>
                <a:latin typeface="Abadi"/>
                <a:hlinkClick r:id="rId3">
                  <a:extLst>
                    <a:ext uri="{A12FA001-AC4F-418D-AE19-62706E023703}">
                      <ahyp:hlinkClr xmlns:ahyp="http://schemas.microsoft.com/office/drawing/2018/hyperlinkcolor" val="tx"/>
                    </a:ext>
                  </a:extLst>
                </a:hlinkClick>
              </a:rPr>
              <a:t>#19</a:t>
            </a:r>
            <a:r>
              <a:rPr lang="en-US" sz="2000">
                <a:solidFill>
                  <a:schemeClr val="accent3">
                    <a:lumMod val="25000"/>
                  </a:schemeClr>
                </a:solidFill>
                <a:latin typeface="Abadi"/>
              </a:rPr>
              <a:t>, having more failures than usual. Also, as the flight number increases, certain orbits alternate in being reached or not by the rocket.</a:t>
            </a:r>
          </a:p>
        </p:txBody>
      </p:sp>
      <p:pic>
        <p:nvPicPr>
          <p:cNvPr id="14" name="Imagen 13">
            <a:extLst>
              <a:ext uri="{FF2B5EF4-FFF2-40B4-BE49-F238E27FC236}">
                <a16:creationId xmlns:a16="http://schemas.microsoft.com/office/drawing/2014/main" id="{04E977BF-C786-7230-DF60-8360D12A0C82}"/>
              </a:ext>
            </a:extLst>
          </p:cNvPr>
          <p:cNvPicPr>
            <a:picLocks noChangeAspect="1"/>
          </p:cNvPicPr>
          <p:nvPr/>
        </p:nvPicPr>
        <p:blipFill>
          <a:blip r:embed="rId4"/>
          <a:stretch>
            <a:fillRect/>
          </a:stretch>
        </p:blipFill>
        <p:spPr>
          <a:xfrm>
            <a:off x="1823544" y="2348767"/>
            <a:ext cx="8550167" cy="397823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CC2E8D55-8EE2-B4C0-04AE-138AB6754408}"/>
              </a:ext>
            </a:extLst>
          </p:cNvPr>
          <p:cNvPicPr>
            <a:picLocks noChangeAspect="1"/>
          </p:cNvPicPr>
          <p:nvPr/>
        </p:nvPicPr>
        <p:blipFill>
          <a:blip r:embed="rId3"/>
          <a:stretch>
            <a:fillRect/>
          </a:stretch>
        </p:blipFill>
        <p:spPr>
          <a:xfrm>
            <a:off x="1813034" y="2340421"/>
            <a:ext cx="8565932" cy="397390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sp>
        <p:nvSpPr>
          <p:cNvPr id="9" name="CuadroTexto 8">
            <a:extLst>
              <a:ext uri="{FF2B5EF4-FFF2-40B4-BE49-F238E27FC236}">
                <a16:creationId xmlns:a16="http://schemas.microsoft.com/office/drawing/2014/main" id="{D1D009E0-A44B-25F4-9C2B-C32E2F6E2933}"/>
              </a:ext>
            </a:extLst>
          </p:cNvPr>
          <p:cNvSpPr txBox="1"/>
          <p:nvPr/>
        </p:nvSpPr>
        <p:spPr>
          <a:xfrm>
            <a:off x="1812930" y="6321021"/>
            <a:ext cx="856592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200">
                <a:solidFill>
                  <a:srgbClr val="292929"/>
                </a:solidFill>
                <a:latin typeface="Abadi"/>
              </a:rPr>
              <a:t>Payload Mass vs. Orbit type Category Plot</a:t>
            </a:r>
          </a:p>
        </p:txBody>
      </p:sp>
      <p:sp>
        <p:nvSpPr>
          <p:cNvPr id="11" name="Content Placeholder 2">
            <a:extLst>
              <a:ext uri="{FF2B5EF4-FFF2-40B4-BE49-F238E27FC236}">
                <a16:creationId xmlns:a16="http://schemas.microsoft.com/office/drawing/2014/main" id="{4BF9720B-DDBE-85CF-8A43-AAA36297169A}"/>
              </a:ext>
            </a:extLst>
          </p:cNvPr>
          <p:cNvSpPr txBox="1">
            <a:spLocks/>
          </p:cNvSpPr>
          <p:nvPr/>
        </p:nvSpPr>
        <p:spPr>
          <a:xfrm>
            <a:off x="770380" y="1295399"/>
            <a:ext cx="10648347" cy="10421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a:solidFill>
                  <a:schemeClr val="accent3">
                    <a:lumMod val="25000"/>
                  </a:schemeClr>
                </a:solidFill>
                <a:latin typeface="Abadi"/>
              </a:rPr>
              <a:t>The most common payload mass and orbit type for our launches are 3,000-7,000kg for GTO, and 2,000-3,500kg for ISS. They are also the most prone to fail. The best and most consistent option seems to be the SSO orbit with payload mass around 500-4,000kg.</a:t>
            </a: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Imagen 1">
            <a:extLst>
              <a:ext uri="{FF2B5EF4-FFF2-40B4-BE49-F238E27FC236}">
                <a16:creationId xmlns:a16="http://schemas.microsoft.com/office/drawing/2014/main" id="{F72A6BA1-8F04-C7F7-D358-C664C63FF0D7}"/>
              </a:ext>
            </a:extLst>
          </p:cNvPr>
          <p:cNvPicPr>
            <a:picLocks noChangeAspect="1"/>
          </p:cNvPicPr>
          <p:nvPr/>
        </p:nvPicPr>
        <p:blipFill>
          <a:blip r:embed="rId3"/>
          <a:stretch>
            <a:fillRect/>
          </a:stretch>
        </p:blipFill>
        <p:spPr>
          <a:xfrm>
            <a:off x="2296511" y="2337926"/>
            <a:ext cx="7593725" cy="3978892"/>
          </a:xfrm>
          <a:prstGeom prst="rect">
            <a:avLst/>
          </a:prstGeom>
        </p:spPr>
      </p:pic>
      <p:sp>
        <p:nvSpPr>
          <p:cNvPr id="7" name="CuadroTexto 6">
            <a:extLst>
              <a:ext uri="{FF2B5EF4-FFF2-40B4-BE49-F238E27FC236}">
                <a16:creationId xmlns:a16="http://schemas.microsoft.com/office/drawing/2014/main" id="{A89DC0B6-960E-03D0-CFC9-45529F8B1A7D}"/>
              </a:ext>
            </a:extLst>
          </p:cNvPr>
          <p:cNvSpPr txBox="1"/>
          <p:nvPr/>
        </p:nvSpPr>
        <p:spPr>
          <a:xfrm>
            <a:off x="3731067" y="6321021"/>
            <a:ext cx="472965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200">
                <a:solidFill>
                  <a:srgbClr val="292929"/>
                </a:solidFill>
                <a:latin typeface="Abadi"/>
              </a:rPr>
              <a:t>Launch Success Yearly Trend Line Plot</a:t>
            </a:r>
          </a:p>
        </p:txBody>
      </p:sp>
      <p:sp>
        <p:nvSpPr>
          <p:cNvPr id="9" name="Content Placeholder 2">
            <a:extLst>
              <a:ext uri="{FF2B5EF4-FFF2-40B4-BE49-F238E27FC236}">
                <a16:creationId xmlns:a16="http://schemas.microsoft.com/office/drawing/2014/main" id="{22642136-C889-D990-95A9-43DB34EC3441}"/>
              </a:ext>
            </a:extLst>
          </p:cNvPr>
          <p:cNvSpPr txBox="1">
            <a:spLocks/>
          </p:cNvSpPr>
          <p:nvPr/>
        </p:nvSpPr>
        <p:spPr>
          <a:xfrm>
            <a:off x="770380" y="1463565"/>
            <a:ext cx="10648347" cy="10421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a:solidFill>
                  <a:schemeClr val="accent3">
                    <a:lumMod val="25000"/>
                  </a:schemeClr>
                </a:solidFill>
                <a:latin typeface="Abadi"/>
              </a:rPr>
              <a:t>This line graph confirms our theory that the success rate probability increases over launch number, hence time, as it is inherently correlated with it.</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2" name="Imagen 1">
            <a:extLst>
              <a:ext uri="{FF2B5EF4-FFF2-40B4-BE49-F238E27FC236}">
                <a16:creationId xmlns:a16="http://schemas.microsoft.com/office/drawing/2014/main" id="{E1017F54-A5F7-2896-D142-0A99967915B9}"/>
              </a:ext>
            </a:extLst>
          </p:cNvPr>
          <p:cNvPicPr>
            <a:picLocks noChangeAspect="1"/>
          </p:cNvPicPr>
          <p:nvPr/>
        </p:nvPicPr>
        <p:blipFill>
          <a:blip r:embed="rId3"/>
          <a:stretch>
            <a:fillRect/>
          </a:stretch>
        </p:blipFill>
        <p:spPr>
          <a:xfrm>
            <a:off x="2803903" y="2338553"/>
            <a:ext cx="6584193" cy="3977640"/>
          </a:xfrm>
          <a:prstGeom prst="rect">
            <a:avLst/>
          </a:prstGeom>
        </p:spPr>
      </p:pic>
      <p:sp>
        <p:nvSpPr>
          <p:cNvPr id="9" name="CuadroTexto 8">
            <a:extLst>
              <a:ext uri="{FF2B5EF4-FFF2-40B4-BE49-F238E27FC236}">
                <a16:creationId xmlns:a16="http://schemas.microsoft.com/office/drawing/2014/main" id="{A1E13BCF-F85E-7F9F-510F-2906FE69DF30}"/>
              </a:ext>
            </a:extLst>
          </p:cNvPr>
          <p:cNvSpPr txBox="1"/>
          <p:nvPr/>
        </p:nvSpPr>
        <p:spPr>
          <a:xfrm>
            <a:off x="3731067" y="6321021"/>
            <a:ext cx="472965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200">
                <a:solidFill>
                  <a:srgbClr val="292929"/>
                </a:solidFill>
                <a:latin typeface="Abadi"/>
              </a:rPr>
              <a:t>SQL EDA: Task 1</a:t>
            </a:r>
          </a:p>
        </p:txBody>
      </p:sp>
      <p:sp>
        <p:nvSpPr>
          <p:cNvPr id="11" name="Content Placeholder 2">
            <a:extLst>
              <a:ext uri="{FF2B5EF4-FFF2-40B4-BE49-F238E27FC236}">
                <a16:creationId xmlns:a16="http://schemas.microsoft.com/office/drawing/2014/main" id="{7D61954B-255F-CC15-4C20-F4704D807889}"/>
              </a:ext>
            </a:extLst>
          </p:cNvPr>
          <p:cNvSpPr txBox="1">
            <a:spLocks/>
          </p:cNvSpPr>
          <p:nvPr/>
        </p:nvSpPr>
        <p:spPr>
          <a:xfrm>
            <a:off x="770380" y="1463565"/>
            <a:ext cx="10648347" cy="10421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a:solidFill>
                  <a:schemeClr val="accent3">
                    <a:lumMod val="25000"/>
                  </a:schemeClr>
                </a:solidFill>
                <a:latin typeface="Abadi"/>
              </a:rPr>
              <a:t>This SQL query returns the different launch site names by using the </a:t>
            </a:r>
            <a:r>
              <a:rPr lang="en-US" sz="2200">
                <a:solidFill>
                  <a:schemeClr val="accent5"/>
                </a:solidFill>
                <a:latin typeface="Abadi"/>
              </a:rPr>
              <a:t>SELECT DISTINCT</a:t>
            </a:r>
            <a:r>
              <a:rPr lang="en-US" sz="2200">
                <a:solidFill>
                  <a:schemeClr val="accent3">
                    <a:lumMod val="25000"/>
                  </a:schemeClr>
                </a:solidFill>
                <a:latin typeface="Abadi"/>
              </a:rPr>
              <a:t> command.</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2" name="Imagen 1">
            <a:extLst>
              <a:ext uri="{FF2B5EF4-FFF2-40B4-BE49-F238E27FC236}">
                <a16:creationId xmlns:a16="http://schemas.microsoft.com/office/drawing/2014/main" id="{E2F156E4-E7BD-07A9-6E2C-0447668C5959}"/>
              </a:ext>
            </a:extLst>
          </p:cNvPr>
          <p:cNvPicPr>
            <a:picLocks noChangeAspect="1"/>
          </p:cNvPicPr>
          <p:nvPr/>
        </p:nvPicPr>
        <p:blipFill>
          <a:blip r:embed="rId3"/>
          <a:stretch>
            <a:fillRect/>
          </a:stretch>
        </p:blipFill>
        <p:spPr>
          <a:xfrm>
            <a:off x="2060027" y="2340279"/>
            <a:ext cx="8071945" cy="3974186"/>
          </a:xfrm>
          <a:prstGeom prst="rect">
            <a:avLst/>
          </a:prstGeom>
        </p:spPr>
      </p:pic>
      <p:sp>
        <p:nvSpPr>
          <p:cNvPr id="9" name="CuadroTexto 8">
            <a:extLst>
              <a:ext uri="{FF2B5EF4-FFF2-40B4-BE49-F238E27FC236}">
                <a16:creationId xmlns:a16="http://schemas.microsoft.com/office/drawing/2014/main" id="{2570F0CF-9FD9-24F6-8179-542FF32BBF58}"/>
              </a:ext>
            </a:extLst>
          </p:cNvPr>
          <p:cNvSpPr txBox="1"/>
          <p:nvPr/>
        </p:nvSpPr>
        <p:spPr>
          <a:xfrm>
            <a:off x="3731067" y="6321021"/>
            <a:ext cx="472965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200">
                <a:solidFill>
                  <a:srgbClr val="292929"/>
                </a:solidFill>
                <a:latin typeface="Abadi"/>
              </a:rPr>
              <a:t>SQL EDA: Task 2</a:t>
            </a:r>
          </a:p>
        </p:txBody>
      </p:sp>
      <p:sp>
        <p:nvSpPr>
          <p:cNvPr id="11" name="Content Placeholder 2">
            <a:extLst>
              <a:ext uri="{FF2B5EF4-FFF2-40B4-BE49-F238E27FC236}">
                <a16:creationId xmlns:a16="http://schemas.microsoft.com/office/drawing/2014/main" id="{D211D248-2B17-4154-4CB2-EA1F0BAC5E95}"/>
              </a:ext>
            </a:extLst>
          </p:cNvPr>
          <p:cNvSpPr txBox="1">
            <a:spLocks/>
          </p:cNvSpPr>
          <p:nvPr/>
        </p:nvSpPr>
        <p:spPr>
          <a:xfrm>
            <a:off x="770380" y="1463565"/>
            <a:ext cx="10648347" cy="10421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a:solidFill>
                  <a:schemeClr val="accent3">
                    <a:lumMod val="25000"/>
                  </a:schemeClr>
                </a:solidFill>
                <a:latin typeface="Abadi"/>
              </a:rPr>
              <a:t>This SQL query returns 5 records of launches having the NASA as their clients </a:t>
            </a:r>
            <a:endParaRPr lang="es-MX" sz="3200">
              <a:solidFill>
                <a:schemeClr val="accent3">
                  <a:lumMod val="25000"/>
                </a:schemeClr>
              </a:solidFill>
              <a:ea typeface="Calibri" panose="020F0502020204030204"/>
              <a:cs typeface="Calibri" panose="020F0502020204030204"/>
            </a:endParaRP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9" name="Imagen 8">
            <a:extLst>
              <a:ext uri="{FF2B5EF4-FFF2-40B4-BE49-F238E27FC236}">
                <a16:creationId xmlns:a16="http://schemas.microsoft.com/office/drawing/2014/main" id="{284577AD-3D10-E784-F195-B57A6CFBB65D}"/>
              </a:ext>
            </a:extLst>
          </p:cNvPr>
          <p:cNvPicPr>
            <a:picLocks noChangeAspect="1"/>
          </p:cNvPicPr>
          <p:nvPr/>
        </p:nvPicPr>
        <p:blipFill>
          <a:blip r:embed="rId3"/>
          <a:stretch>
            <a:fillRect/>
          </a:stretch>
        </p:blipFill>
        <p:spPr>
          <a:xfrm>
            <a:off x="1713186" y="2344264"/>
            <a:ext cx="8765628" cy="3976727"/>
          </a:xfrm>
          <a:prstGeom prst="rect">
            <a:avLst/>
          </a:prstGeom>
        </p:spPr>
      </p:pic>
      <p:sp>
        <p:nvSpPr>
          <p:cNvPr id="13" name="CuadroTexto 12">
            <a:extLst>
              <a:ext uri="{FF2B5EF4-FFF2-40B4-BE49-F238E27FC236}">
                <a16:creationId xmlns:a16="http://schemas.microsoft.com/office/drawing/2014/main" id="{60D53562-1C1E-AC4F-93D9-4B405FA4120B}"/>
              </a:ext>
            </a:extLst>
          </p:cNvPr>
          <p:cNvSpPr txBox="1"/>
          <p:nvPr/>
        </p:nvSpPr>
        <p:spPr>
          <a:xfrm>
            <a:off x="3731067" y="6321021"/>
            <a:ext cx="472965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200">
                <a:solidFill>
                  <a:srgbClr val="292929"/>
                </a:solidFill>
                <a:latin typeface="Abadi"/>
              </a:rPr>
              <a:t>SQL EDA: Task 3</a:t>
            </a:r>
          </a:p>
        </p:txBody>
      </p:sp>
      <p:sp>
        <p:nvSpPr>
          <p:cNvPr id="15" name="Content Placeholder 2">
            <a:extLst>
              <a:ext uri="{FF2B5EF4-FFF2-40B4-BE49-F238E27FC236}">
                <a16:creationId xmlns:a16="http://schemas.microsoft.com/office/drawing/2014/main" id="{F4A28B41-B98D-A399-0CFD-EE7E46C54F48}"/>
              </a:ext>
            </a:extLst>
          </p:cNvPr>
          <p:cNvSpPr txBox="1">
            <a:spLocks/>
          </p:cNvSpPr>
          <p:nvPr/>
        </p:nvSpPr>
        <p:spPr>
          <a:xfrm>
            <a:off x="770380" y="1463565"/>
            <a:ext cx="10648347" cy="10421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a:solidFill>
                  <a:schemeClr val="accent3">
                    <a:lumMod val="25000"/>
                  </a:schemeClr>
                </a:solidFill>
                <a:latin typeface="Abadi"/>
              </a:rPr>
              <a:t>This SQL query displays the total payload mass (in kilograms) for all launches having the NASA as their clients: 48,213kg.</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pic>
        <p:nvPicPr>
          <p:cNvPr id="2" name="Imagen 1">
            <a:extLst>
              <a:ext uri="{FF2B5EF4-FFF2-40B4-BE49-F238E27FC236}">
                <a16:creationId xmlns:a16="http://schemas.microsoft.com/office/drawing/2014/main" id="{0C56869B-FEA7-6B10-2EF6-76192A2F885A}"/>
              </a:ext>
            </a:extLst>
          </p:cNvPr>
          <p:cNvPicPr>
            <a:picLocks noChangeAspect="1"/>
          </p:cNvPicPr>
          <p:nvPr/>
        </p:nvPicPr>
        <p:blipFill>
          <a:blip r:embed="rId3"/>
          <a:stretch>
            <a:fillRect/>
          </a:stretch>
        </p:blipFill>
        <p:spPr>
          <a:xfrm>
            <a:off x="1739462" y="2342772"/>
            <a:ext cx="8713076" cy="3979711"/>
          </a:xfrm>
          <a:prstGeom prst="rect">
            <a:avLst/>
          </a:prstGeom>
        </p:spPr>
      </p:pic>
      <p:sp>
        <p:nvSpPr>
          <p:cNvPr id="9" name="CuadroTexto 8">
            <a:extLst>
              <a:ext uri="{FF2B5EF4-FFF2-40B4-BE49-F238E27FC236}">
                <a16:creationId xmlns:a16="http://schemas.microsoft.com/office/drawing/2014/main" id="{76174165-6AE6-96B6-54B1-733077AA17E6}"/>
              </a:ext>
            </a:extLst>
          </p:cNvPr>
          <p:cNvSpPr txBox="1"/>
          <p:nvPr/>
        </p:nvSpPr>
        <p:spPr>
          <a:xfrm>
            <a:off x="3731067" y="6321021"/>
            <a:ext cx="472965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200">
                <a:solidFill>
                  <a:srgbClr val="292929"/>
                </a:solidFill>
                <a:latin typeface="Abadi"/>
              </a:rPr>
              <a:t>SQL EDA: Task 4</a:t>
            </a:r>
          </a:p>
        </p:txBody>
      </p:sp>
      <p:sp>
        <p:nvSpPr>
          <p:cNvPr id="11" name="Content Placeholder 2">
            <a:extLst>
              <a:ext uri="{FF2B5EF4-FFF2-40B4-BE49-F238E27FC236}">
                <a16:creationId xmlns:a16="http://schemas.microsoft.com/office/drawing/2014/main" id="{928672AE-74B5-60B7-1728-3F19527DFABF}"/>
              </a:ext>
            </a:extLst>
          </p:cNvPr>
          <p:cNvSpPr txBox="1">
            <a:spLocks/>
          </p:cNvSpPr>
          <p:nvPr/>
        </p:nvSpPr>
        <p:spPr>
          <a:xfrm>
            <a:off x="770380" y="1463565"/>
            <a:ext cx="11168609" cy="10421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a:solidFill>
                  <a:schemeClr val="accent3">
                    <a:lumMod val="25000"/>
                  </a:schemeClr>
                </a:solidFill>
                <a:latin typeface="Abadi"/>
              </a:rPr>
              <a:t>This SQL query returns the average payload mass for all the launches with booster version F9 v1.1, 2,534.667kg.</a:t>
            </a:r>
          </a:p>
          <a:p>
            <a:pPr marL="0" indent="0">
              <a:lnSpc>
                <a:spcPct val="100000"/>
              </a:lnSpc>
              <a:spcBef>
                <a:spcPts val="1400"/>
              </a:spcBef>
              <a:buNone/>
            </a:pPr>
            <a:endParaRPr lang="en-US" sz="2400">
              <a:solidFill>
                <a:schemeClr val="accent3">
                  <a:lumMod val="25000"/>
                </a:schemeClr>
              </a:solidFill>
              <a:latin typeface="Abadi"/>
            </a:endParaRP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2" name="Imagen 1">
            <a:extLst>
              <a:ext uri="{FF2B5EF4-FFF2-40B4-BE49-F238E27FC236}">
                <a16:creationId xmlns:a16="http://schemas.microsoft.com/office/drawing/2014/main" id="{266DDF9B-72E6-BEB2-3002-0CA485A7AAEF}"/>
              </a:ext>
            </a:extLst>
          </p:cNvPr>
          <p:cNvPicPr>
            <a:picLocks noChangeAspect="1"/>
          </p:cNvPicPr>
          <p:nvPr/>
        </p:nvPicPr>
        <p:blipFill>
          <a:blip r:embed="rId3"/>
          <a:stretch>
            <a:fillRect/>
          </a:stretch>
        </p:blipFill>
        <p:spPr>
          <a:xfrm>
            <a:off x="2212428" y="2338725"/>
            <a:ext cx="7767145" cy="3979921"/>
          </a:xfrm>
          <a:prstGeom prst="rect">
            <a:avLst/>
          </a:prstGeom>
        </p:spPr>
      </p:pic>
      <p:sp>
        <p:nvSpPr>
          <p:cNvPr id="9" name="CuadroTexto 8">
            <a:extLst>
              <a:ext uri="{FF2B5EF4-FFF2-40B4-BE49-F238E27FC236}">
                <a16:creationId xmlns:a16="http://schemas.microsoft.com/office/drawing/2014/main" id="{C9C15093-5474-D238-CED5-B0FC22E28DBE}"/>
              </a:ext>
            </a:extLst>
          </p:cNvPr>
          <p:cNvSpPr txBox="1"/>
          <p:nvPr/>
        </p:nvSpPr>
        <p:spPr>
          <a:xfrm>
            <a:off x="3731067" y="6321021"/>
            <a:ext cx="472965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200">
                <a:solidFill>
                  <a:srgbClr val="292929"/>
                </a:solidFill>
                <a:latin typeface="Abadi"/>
              </a:rPr>
              <a:t>SQL EDA: Task 5</a:t>
            </a:r>
          </a:p>
        </p:txBody>
      </p:sp>
      <p:sp>
        <p:nvSpPr>
          <p:cNvPr id="11" name="Content Placeholder 2">
            <a:extLst>
              <a:ext uri="{FF2B5EF4-FFF2-40B4-BE49-F238E27FC236}">
                <a16:creationId xmlns:a16="http://schemas.microsoft.com/office/drawing/2014/main" id="{9C8DF2D2-3C8E-CC5E-4741-252692A65795}"/>
              </a:ext>
            </a:extLst>
          </p:cNvPr>
          <p:cNvSpPr txBox="1">
            <a:spLocks/>
          </p:cNvSpPr>
          <p:nvPr/>
        </p:nvSpPr>
        <p:spPr>
          <a:xfrm>
            <a:off x="770380" y="1463565"/>
            <a:ext cx="10884830" cy="10421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a:solidFill>
                  <a:schemeClr val="accent3">
                    <a:lumMod val="25000"/>
                  </a:schemeClr>
                </a:solidFill>
                <a:latin typeface="Abadi"/>
              </a:rPr>
              <a:t>This SQL query retrieves the date of the first successful rocket launch in a ground pad: 22/December/2015. Almost a Christmas gift!</a:t>
            </a:r>
          </a:p>
          <a:p>
            <a:pPr marL="0" indent="0">
              <a:lnSpc>
                <a:spcPct val="100000"/>
              </a:lnSpc>
              <a:spcBef>
                <a:spcPts val="1400"/>
              </a:spcBef>
              <a:buNone/>
            </a:pPr>
            <a:endParaRPr lang="en-US" sz="2400">
              <a:solidFill>
                <a:schemeClr val="accent3">
                  <a:lumMod val="25000"/>
                </a:schemeClr>
              </a:solidFill>
              <a:latin typeface="Abadi"/>
            </a:endParaRP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cxnSp>
        <p:nvCxnSpPr>
          <p:cNvPr id="93" name="Conector recto de flecha 92">
            <a:extLst>
              <a:ext uri="{FF2B5EF4-FFF2-40B4-BE49-F238E27FC236}">
                <a16:creationId xmlns:a16="http://schemas.microsoft.com/office/drawing/2014/main" id="{AD7D5D69-F2FD-CC30-58BE-7BA256644176}"/>
              </a:ext>
            </a:extLst>
          </p:cNvPr>
          <p:cNvCxnSpPr>
            <a:cxnSpLocks/>
          </p:cNvCxnSpPr>
          <p:nvPr/>
        </p:nvCxnSpPr>
        <p:spPr>
          <a:xfrm>
            <a:off x="10623513" y="3362835"/>
            <a:ext cx="18952" cy="210329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2" name="Elipse 101">
            <a:extLst>
              <a:ext uri="{FF2B5EF4-FFF2-40B4-BE49-F238E27FC236}">
                <a16:creationId xmlns:a16="http://schemas.microsoft.com/office/drawing/2014/main" id="{DA31297F-D69D-FCD7-B19C-51A29B1C127B}"/>
              </a:ext>
            </a:extLst>
          </p:cNvPr>
          <p:cNvSpPr/>
          <p:nvPr/>
        </p:nvSpPr>
        <p:spPr>
          <a:xfrm>
            <a:off x="10366006" y="3520244"/>
            <a:ext cx="380998" cy="1568571"/>
          </a:xfrm>
          <a:prstGeom prst="ellipse">
            <a:avLst/>
          </a:prstGeom>
          <a:solidFill>
            <a:srgbClr val="F3F4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6" name="Conector recto de flecha 65">
            <a:extLst>
              <a:ext uri="{FF2B5EF4-FFF2-40B4-BE49-F238E27FC236}">
                <a16:creationId xmlns:a16="http://schemas.microsoft.com/office/drawing/2014/main" id="{6F936FE7-E79C-A3C9-FB82-082745EA3418}"/>
              </a:ext>
            </a:extLst>
          </p:cNvPr>
          <p:cNvCxnSpPr>
            <a:cxnSpLocks/>
          </p:cNvCxnSpPr>
          <p:nvPr/>
        </p:nvCxnSpPr>
        <p:spPr>
          <a:xfrm>
            <a:off x="8175550" y="3366019"/>
            <a:ext cx="4675" cy="260785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3" name="Elipse 82">
            <a:extLst>
              <a:ext uri="{FF2B5EF4-FFF2-40B4-BE49-F238E27FC236}">
                <a16:creationId xmlns:a16="http://schemas.microsoft.com/office/drawing/2014/main" id="{48F99C60-ADB1-D684-B784-582A9524BD35}"/>
              </a:ext>
            </a:extLst>
          </p:cNvPr>
          <p:cNvSpPr/>
          <p:nvPr/>
        </p:nvSpPr>
        <p:spPr>
          <a:xfrm>
            <a:off x="8068631" y="4600692"/>
            <a:ext cx="216089" cy="1039720"/>
          </a:xfrm>
          <a:prstGeom prst="ellipse">
            <a:avLst/>
          </a:prstGeom>
          <a:solidFill>
            <a:srgbClr val="F3F4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6" name="Conector recto de flecha 45">
            <a:extLst>
              <a:ext uri="{FF2B5EF4-FFF2-40B4-BE49-F238E27FC236}">
                <a16:creationId xmlns:a16="http://schemas.microsoft.com/office/drawing/2014/main" id="{13B88B0D-379E-5194-4BCF-0B537774A8BD}"/>
              </a:ext>
            </a:extLst>
          </p:cNvPr>
          <p:cNvCxnSpPr>
            <a:cxnSpLocks/>
          </p:cNvCxnSpPr>
          <p:nvPr/>
        </p:nvCxnSpPr>
        <p:spPr>
          <a:xfrm>
            <a:off x="4840274" y="3277537"/>
            <a:ext cx="1893" cy="2251148"/>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0" name="Elipse 59">
            <a:extLst>
              <a:ext uri="{FF2B5EF4-FFF2-40B4-BE49-F238E27FC236}">
                <a16:creationId xmlns:a16="http://schemas.microsoft.com/office/drawing/2014/main" id="{33FE5220-C0B2-2C9A-1C12-BB5AB6CD1DDB}"/>
              </a:ext>
            </a:extLst>
          </p:cNvPr>
          <p:cNvSpPr/>
          <p:nvPr/>
        </p:nvSpPr>
        <p:spPr>
          <a:xfrm>
            <a:off x="4722593" y="4150942"/>
            <a:ext cx="238835" cy="386686"/>
          </a:xfrm>
          <a:prstGeom prst="ellipse">
            <a:avLst/>
          </a:prstGeom>
          <a:solidFill>
            <a:srgbClr val="F3F4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1" name="Elipse 60">
            <a:extLst>
              <a:ext uri="{FF2B5EF4-FFF2-40B4-BE49-F238E27FC236}">
                <a16:creationId xmlns:a16="http://schemas.microsoft.com/office/drawing/2014/main" id="{5E4E5D40-F846-8424-9A3C-D69E181F2825}"/>
              </a:ext>
            </a:extLst>
          </p:cNvPr>
          <p:cNvSpPr/>
          <p:nvPr/>
        </p:nvSpPr>
        <p:spPr>
          <a:xfrm>
            <a:off x="4724930" y="4714423"/>
            <a:ext cx="238835" cy="459691"/>
          </a:xfrm>
          <a:prstGeom prst="ellipse">
            <a:avLst/>
          </a:prstGeom>
          <a:solidFill>
            <a:srgbClr val="F3F4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0" name="Conector recto de flecha 39">
            <a:extLst>
              <a:ext uri="{FF2B5EF4-FFF2-40B4-BE49-F238E27FC236}">
                <a16:creationId xmlns:a16="http://schemas.microsoft.com/office/drawing/2014/main" id="{09EE1642-C17A-0889-1E1B-3FB33BC31A06}"/>
              </a:ext>
            </a:extLst>
          </p:cNvPr>
          <p:cNvCxnSpPr/>
          <p:nvPr/>
        </p:nvCxnSpPr>
        <p:spPr>
          <a:xfrm flipH="1">
            <a:off x="1453017" y="3366020"/>
            <a:ext cx="29444" cy="260785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4" name="Elipse 43">
            <a:extLst>
              <a:ext uri="{FF2B5EF4-FFF2-40B4-BE49-F238E27FC236}">
                <a16:creationId xmlns:a16="http://schemas.microsoft.com/office/drawing/2014/main" id="{B5ADCE00-C967-E8DB-8901-AC59D484F051}"/>
              </a:ext>
            </a:extLst>
          </p:cNvPr>
          <p:cNvSpPr/>
          <p:nvPr/>
        </p:nvSpPr>
        <p:spPr>
          <a:xfrm>
            <a:off x="1334612" y="4680215"/>
            <a:ext cx="250208" cy="938282"/>
          </a:xfrm>
          <a:prstGeom prst="ellipse">
            <a:avLst/>
          </a:prstGeom>
          <a:solidFill>
            <a:srgbClr val="F3F4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 name="Elipse 40">
            <a:extLst>
              <a:ext uri="{FF2B5EF4-FFF2-40B4-BE49-F238E27FC236}">
                <a16:creationId xmlns:a16="http://schemas.microsoft.com/office/drawing/2014/main" id="{9BB50B9B-3E41-B261-4FA4-D2C6D2AEFD34}"/>
              </a:ext>
            </a:extLst>
          </p:cNvPr>
          <p:cNvSpPr/>
          <p:nvPr/>
        </p:nvSpPr>
        <p:spPr>
          <a:xfrm>
            <a:off x="1356146" y="3730558"/>
            <a:ext cx="238835" cy="750626"/>
          </a:xfrm>
          <a:prstGeom prst="ellipse">
            <a:avLst/>
          </a:prstGeom>
          <a:solidFill>
            <a:srgbClr val="F3F4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6" name="Imagen 35">
            <a:extLst>
              <a:ext uri="{FF2B5EF4-FFF2-40B4-BE49-F238E27FC236}">
                <a16:creationId xmlns:a16="http://schemas.microsoft.com/office/drawing/2014/main" id="{219D6DB0-FFEE-B94D-B466-A5765B207666}"/>
              </a:ext>
            </a:extLst>
          </p:cNvPr>
          <p:cNvPicPr>
            <a:picLocks noChangeAspect="1"/>
          </p:cNvPicPr>
          <p:nvPr/>
        </p:nvPicPr>
        <p:blipFill>
          <a:blip r:embed="rId3"/>
          <a:stretch>
            <a:fillRect/>
          </a:stretch>
        </p:blipFill>
        <p:spPr>
          <a:xfrm>
            <a:off x="10318845" y="2061949"/>
            <a:ext cx="461750" cy="459475"/>
          </a:xfrm>
          <a:prstGeom prst="rect">
            <a:avLst/>
          </a:prstGeom>
        </p:spPr>
      </p:pic>
      <p:sp>
        <p:nvSpPr>
          <p:cNvPr id="59" name="Elipse 58">
            <a:extLst>
              <a:ext uri="{FF2B5EF4-FFF2-40B4-BE49-F238E27FC236}">
                <a16:creationId xmlns:a16="http://schemas.microsoft.com/office/drawing/2014/main" id="{D8236B5B-CB0D-6EEE-0980-42A079BC7C07}"/>
              </a:ext>
            </a:extLst>
          </p:cNvPr>
          <p:cNvSpPr/>
          <p:nvPr/>
        </p:nvSpPr>
        <p:spPr>
          <a:xfrm>
            <a:off x="4722593" y="3610071"/>
            <a:ext cx="238835" cy="426491"/>
          </a:xfrm>
          <a:prstGeom prst="ellipse">
            <a:avLst/>
          </a:prstGeom>
          <a:solidFill>
            <a:srgbClr val="F3F4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5" name="Imagen 34">
            <a:extLst>
              <a:ext uri="{FF2B5EF4-FFF2-40B4-BE49-F238E27FC236}">
                <a16:creationId xmlns:a16="http://schemas.microsoft.com/office/drawing/2014/main" id="{9C60B73D-A604-FFE7-2550-4C22F3016F60}"/>
              </a:ext>
            </a:extLst>
          </p:cNvPr>
          <p:cNvPicPr>
            <a:picLocks noChangeAspect="1"/>
          </p:cNvPicPr>
          <p:nvPr/>
        </p:nvPicPr>
        <p:blipFill>
          <a:blip r:embed="rId4"/>
          <a:stretch>
            <a:fillRect/>
          </a:stretch>
        </p:blipFill>
        <p:spPr>
          <a:xfrm>
            <a:off x="7936173" y="2056262"/>
            <a:ext cx="461750" cy="459475"/>
          </a:xfrm>
          <a:prstGeom prst="rect">
            <a:avLst/>
          </a:prstGeom>
        </p:spPr>
      </p:pic>
      <p:pic>
        <p:nvPicPr>
          <p:cNvPr id="34" name="Imagen 33">
            <a:extLst>
              <a:ext uri="{FF2B5EF4-FFF2-40B4-BE49-F238E27FC236}">
                <a16:creationId xmlns:a16="http://schemas.microsoft.com/office/drawing/2014/main" id="{D496ECA0-4C18-F143-F056-EABC0361C168}"/>
              </a:ext>
            </a:extLst>
          </p:cNvPr>
          <p:cNvPicPr>
            <a:picLocks noChangeAspect="1"/>
          </p:cNvPicPr>
          <p:nvPr/>
        </p:nvPicPr>
        <p:blipFill>
          <a:blip r:embed="rId5"/>
          <a:stretch>
            <a:fillRect/>
          </a:stretch>
        </p:blipFill>
        <p:spPr>
          <a:xfrm>
            <a:off x="5689979" y="2050575"/>
            <a:ext cx="461750" cy="459475"/>
          </a:xfrm>
          <a:prstGeom prst="rect">
            <a:avLst/>
          </a:prstGeom>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880C8239-7E37-ABD3-04D0-29EAB9452A3A}"/>
              </a:ext>
            </a:extLst>
          </p:cNvPr>
          <p:cNvSpPr txBox="1">
            <a:spLocks/>
          </p:cNvSpPr>
          <p:nvPr/>
        </p:nvSpPr>
        <p:spPr>
          <a:xfrm>
            <a:off x="771246" y="1507852"/>
            <a:ext cx="10671171" cy="385954"/>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a:solidFill>
                  <a:schemeClr val="accent3">
                    <a:lumMod val="25000"/>
                  </a:schemeClr>
                </a:solidFill>
                <a:latin typeface="Abadi"/>
              </a:rPr>
              <a:t>This project was divided into the following stages: </a:t>
            </a:r>
            <a:endParaRPr lang="es-MX">
              <a:solidFill>
                <a:schemeClr val="accent3">
                  <a:lumMod val="25000"/>
                </a:schemeClr>
              </a:solidFill>
            </a:endParaRPr>
          </a:p>
        </p:txBody>
      </p:sp>
      <p:sp>
        <p:nvSpPr>
          <p:cNvPr id="6" name="CuadroTexto 5">
            <a:extLst>
              <a:ext uri="{FF2B5EF4-FFF2-40B4-BE49-F238E27FC236}">
                <a16:creationId xmlns:a16="http://schemas.microsoft.com/office/drawing/2014/main" id="{05FD5AE8-E6D1-FB3C-2D63-31F53B4805A8}"/>
              </a:ext>
            </a:extLst>
          </p:cNvPr>
          <p:cNvSpPr txBox="1"/>
          <p:nvPr/>
        </p:nvSpPr>
        <p:spPr>
          <a:xfrm>
            <a:off x="84161" y="2557817"/>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000000"/>
                </a:solidFill>
                <a:latin typeface="Abadi"/>
                <a:ea typeface="ADLaM Display"/>
                <a:cs typeface="Aharoni"/>
              </a:rPr>
              <a:t>Data</a:t>
            </a:r>
            <a:endParaRPr lang="es-MX" sz="1600">
              <a:solidFill>
                <a:srgbClr val="000000"/>
              </a:solidFill>
              <a:ea typeface="Calibri" panose="020F0502020204030204"/>
              <a:cs typeface="Calibri" panose="020F0502020204030204"/>
            </a:endParaRPr>
          </a:p>
          <a:p>
            <a:pPr algn="ctr"/>
            <a:r>
              <a:rPr lang="en-US" sz="2400" b="1">
                <a:solidFill>
                  <a:srgbClr val="000000"/>
                </a:solidFill>
                <a:latin typeface="Abadi"/>
                <a:ea typeface="ADLaM Display"/>
                <a:cs typeface="Aharoni"/>
              </a:rPr>
              <a:t>Collection</a:t>
            </a:r>
            <a:endParaRPr lang="en-US" sz="1600">
              <a:solidFill>
                <a:srgbClr val="000000"/>
              </a:solidFill>
              <a:ea typeface="Calibri" panose="020F0502020204030204"/>
              <a:cs typeface="Calibri" panose="020F0502020204030204"/>
            </a:endParaRPr>
          </a:p>
        </p:txBody>
      </p:sp>
      <p:pic>
        <p:nvPicPr>
          <p:cNvPr id="7" name="Imagen 6">
            <a:extLst>
              <a:ext uri="{FF2B5EF4-FFF2-40B4-BE49-F238E27FC236}">
                <a16:creationId xmlns:a16="http://schemas.microsoft.com/office/drawing/2014/main" id="{01AE5716-72F6-2D8A-C2D3-75ABE836ABE6}"/>
              </a:ext>
            </a:extLst>
          </p:cNvPr>
          <p:cNvPicPr>
            <a:picLocks noChangeAspect="1"/>
          </p:cNvPicPr>
          <p:nvPr/>
        </p:nvPicPr>
        <p:blipFill>
          <a:blip r:embed="rId6"/>
          <a:stretch>
            <a:fillRect/>
          </a:stretch>
        </p:blipFill>
        <p:spPr>
          <a:xfrm>
            <a:off x="1220337" y="2056261"/>
            <a:ext cx="461749" cy="470847"/>
          </a:xfrm>
          <a:prstGeom prst="rect">
            <a:avLst/>
          </a:prstGeom>
        </p:spPr>
      </p:pic>
      <p:sp>
        <p:nvSpPr>
          <p:cNvPr id="13" name="CuadroTexto 12">
            <a:extLst>
              <a:ext uri="{FF2B5EF4-FFF2-40B4-BE49-F238E27FC236}">
                <a16:creationId xmlns:a16="http://schemas.microsoft.com/office/drawing/2014/main" id="{47EB8991-260D-D5A7-3815-B60F97A6AD1E}"/>
              </a:ext>
            </a:extLst>
          </p:cNvPr>
          <p:cNvSpPr txBox="1"/>
          <p:nvPr/>
        </p:nvSpPr>
        <p:spPr>
          <a:xfrm>
            <a:off x="2330355" y="2546443"/>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000000"/>
                </a:solidFill>
                <a:latin typeface="Abadi"/>
                <a:ea typeface="ADLaM Display"/>
                <a:cs typeface="Aharoni"/>
              </a:rPr>
              <a:t>Data</a:t>
            </a:r>
            <a:endParaRPr lang="es-MX" sz="1600">
              <a:solidFill>
                <a:srgbClr val="000000"/>
              </a:solidFill>
              <a:ea typeface="Calibri" panose="020F0502020204030204"/>
              <a:cs typeface="Calibri" panose="020F0502020204030204"/>
            </a:endParaRPr>
          </a:p>
          <a:p>
            <a:pPr algn="ctr"/>
            <a:r>
              <a:rPr lang="en-US" sz="2400" b="1">
                <a:solidFill>
                  <a:srgbClr val="000000"/>
                </a:solidFill>
                <a:latin typeface="Abadi"/>
                <a:ea typeface="ADLaM Display"/>
                <a:cs typeface="Aharoni"/>
              </a:rPr>
              <a:t>Wrangling</a:t>
            </a:r>
            <a:endParaRPr lang="en-US" sz="1600">
              <a:solidFill>
                <a:srgbClr val="000000"/>
              </a:solidFill>
              <a:ea typeface="Calibri" panose="020F0502020204030204"/>
              <a:cs typeface="Calibri" panose="020F0502020204030204"/>
            </a:endParaRPr>
          </a:p>
        </p:txBody>
      </p:sp>
      <p:pic>
        <p:nvPicPr>
          <p:cNvPr id="16" name="Imagen 15">
            <a:extLst>
              <a:ext uri="{FF2B5EF4-FFF2-40B4-BE49-F238E27FC236}">
                <a16:creationId xmlns:a16="http://schemas.microsoft.com/office/drawing/2014/main" id="{1B30D68F-4A25-E1B7-EDFF-84E2AB29F027}"/>
              </a:ext>
            </a:extLst>
          </p:cNvPr>
          <p:cNvPicPr>
            <a:picLocks noChangeAspect="1"/>
          </p:cNvPicPr>
          <p:nvPr/>
        </p:nvPicPr>
        <p:blipFill>
          <a:blip r:embed="rId7"/>
          <a:stretch>
            <a:fillRect/>
          </a:stretch>
        </p:blipFill>
        <p:spPr>
          <a:xfrm>
            <a:off x="3472218" y="2061948"/>
            <a:ext cx="458339" cy="453788"/>
          </a:xfrm>
          <a:prstGeom prst="rect">
            <a:avLst/>
          </a:prstGeom>
        </p:spPr>
      </p:pic>
      <p:sp>
        <p:nvSpPr>
          <p:cNvPr id="24" name="CuadroTexto 23">
            <a:extLst>
              <a:ext uri="{FF2B5EF4-FFF2-40B4-BE49-F238E27FC236}">
                <a16:creationId xmlns:a16="http://schemas.microsoft.com/office/drawing/2014/main" id="{195E1089-1D86-F3C7-63E6-71DAFE92CD9F}"/>
              </a:ext>
            </a:extLst>
          </p:cNvPr>
          <p:cNvSpPr txBox="1"/>
          <p:nvPr/>
        </p:nvSpPr>
        <p:spPr>
          <a:xfrm>
            <a:off x="4548116" y="2773906"/>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Abadi"/>
                <a:ea typeface="ADLaM Display"/>
                <a:cs typeface="Aharoni"/>
              </a:rPr>
              <a:t>EDA</a:t>
            </a:r>
            <a:endParaRPr lang="es-MX" sz="1600"/>
          </a:p>
        </p:txBody>
      </p:sp>
      <p:sp>
        <p:nvSpPr>
          <p:cNvPr id="26" name="CuadroTexto 25">
            <a:extLst>
              <a:ext uri="{FF2B5EF4-FFF2-40B4-BE49-F238E27FC236}">
                <a16:creationId xmlns:a16="http://schemas.microsoft.com/office/drawing/2014/main" id="{93563D3E-1425-4FA6-7608-329518A1BE23}"/>
              </a:ext>
            </a:extLst>
          </p:cNvPr>
          <p:cNvSpPr txBox="1"/>
          <p:nvPr/>
        </p:nvSpPr>
        <p:spPr>
          <a:xfrm>
            <a:off x="6799997" y="2552129"/>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000000"/>
                </a:solidFill>
                <a:latin typeface="Abadi"/>
                <a:ea typeface="ADLaM Display"/>
                <a:cs typeface="Aharoni"/>
              </a:rPr>
              <a:t>Visualization &amp; Interactivity</a:t>
            </a:r>
            <a:endParaRPr lang="es-MX" sz="1600">
              <a:ea typeface="Calibri"/>
              <a:cs typeface="Calibri"/>
            </a:endParaRPr>
          </a:p>
        </p:txBody>
      </p:sp>
      <p:sp>
        <p:nvSpPr>
          <p:cNvPr id="32" name="CuadroTexto 31">
            <a:extLst>
              <a:ext uri="{FF2B5EF4-FFF2-40B4-BE49-F238E27FC236}">
                <a16:creationId xmlns:a16="http://schemas.microsoft.com/office/drawing/2014/main" id="{E3A2B604-9E6D-4D62-9C5B-C9E8EE679F76}"/>
              </a:ext>
            </a:extLst>
          </p:cNvPr>
          <p:cNvSpPr txBox="1"/>
          <p:nvPr/>
        </p:nvSpPr>
        <p:spPr>
          <a:xfrm>
            <a:off x="9176982" y="2535070"/>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Abadi"/>
                <a:ea typeface="ADLaM Display"/>
                <a:cs typeface="Aharoni"/>
              </a:rPr>
              <a:t>Machine</a:t>
            </a:r>
            <a:endParaRPr lang="es-MX"/>
          </a:p>
          <a:p>
            <a:pPr algn="ctr"/>
            <a:r>
              <a:rPr lang="en-US" sz="2400" b="1">
                <a:latin typeface="Abadi"/>
                <a:ea typeface="ADLaM Display"/>
                <a:cs typeface="Aharoni"/>
              </a:rPr>
              <a:t>Learning</a:t>
            </a:r>
            <a:endParaRPr lang="en-US"/>
          </a:p>
        </p:txBody>
      </p:sp>
      <p:pic>
        <p:nvPicPr>
          <p:cNvPr id="37" name="Imagen 36" descr="Archivo:SpaceX Logo Black.png - Wikipedia, la enciclopedia libre">
            <a:extLst>
              <a:ext uri="{FF2B5EF4-FFF2-40B4-BE49-F238E27FC236}">
                <a16:creationId xmlns:a16="http://schemas.microsoft.com/office/drawing/2014/main" id="{16B85645-B5E5-2FD2-CEC9-CF1BB6B6A247}"/>
              </a:ext>
            </a:extLst>
          </p:cNvPr>
          <p:cNvPicPr>
            <a:picLocks noChangeAspect="1"/>
          </p:cNvPicPr>
          <p:nvPr/>
        </p:nvPicPr>
        <p:blipFill>
          <a:blip r:embed="rId8"/>
          <a:stretch>
            <a:fillRect/>
          </a:stretch>
        </p:blipFill>
        <p:spPr>
          <a:xfrm>
            <a:off x="485482" y="3732171"/>
            <a:ext cx="2237093" cy="303508"/>
          </a:xfrm>
          <a:prstGeom prst="rect">
            <a:avLst/>
          </a:prstGeom>
        </p:spPr>
      </p:pic>
      <p:sp>
        <p:nvSpPr>
          <p:cNvPr id="38" name="Content Placeholder 2">
            <a:extLst>
              <a:ext uri="{FF2B5EF4-FFF2-40B4-BE49-F238E27FC236}">
                <a16:creationId xmlns:a16="http://schemas.microsoft.com/office/drawing/2014/main" id="{95BC5AA8-8589-6617-CFAE-A808ECA462EE}"/>
              </a:ext>
            </a:extLst>
          </p:cNvPr>
          <p:cNvSpPr txBox="1">
            <a:spLocks/>
          </p:cNvSpPr>
          <p:nvPr/>
        </p:nvSpPr>
        <p:spPr>
          <a:xfrm>
            <a:off x="507238" y="4032687"/>
            <a:ext cx="1930919" cy="44850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a:solidFill>
                  <a:schemeClr val="accent3">
                    <a:lumMod val="25000"/>
                  </a:schemeClr>
                </a:solidFill>
                <a:latin typeface="Abadi"/>
              </a:rPr>
              <a:t>REST API</a:t>
            </a:r>
            <a:r>
              <a:rPr lang="en-US" sz="2200">
                <a:solidFill>
                  <a:schemeClr val="accent3">
                    <a:lumMod val="25000"/>
                  </a:schemeClr>
                </a:solidFill>
                <a:latin typeface="Abadi"/>
              </a:rPr>
              <a:t> calls</a:t>
            </a:r>
          </a:p>
        </p:txBody>
      </p:sp>
      <p:pic>
        <p:nvPicPr>
          <p:cNvPr id="42" name="Imagen 41" descr="Beautiful Soup 4 | Funthon">
            <a:extLst>
              <a:ext uri="{FF2B5EF4-FFF2-40B4-BE49-F238E27FC236}">
                <a16:creationId xmlns:a16="http://schemas.microsoft.com/office/drawing/2014/main" id="{77F99572-38A4-6857-3899-2F0F6702E9D2}"/>
              </a:ext>
            </a:extLst>
          </p:cNvPr>
          <p:cNvPicPr>
            <a:picLocks noChangeAspect="1"/>
          </p:cNvPicPr>
          <p:nvPr/>
        </p:nvPicPr>
        <p:blipFill rotWithShape="1">
          <a:blip r:embed="rId9"/>
          <a:srcRect l="6625" t="17990" r="6156" b="18357"/>
          <a:stretch/>
        </p:blipFill>
        <p:spPr>
          <a:xfrm>
            <a:off x="320572" y="4519497"/>
            <a:ext cx="2392599" cy="750607"/>
          </a:xfrm>
          <a:prstGeom prst="rect">
            <a:avLst/>
          </a:prstGeom>
        </p:spPr>
      </p:pic>
      <p:sp>
        <p:nvSpPr>
          <p:cNvPr id="43" name="Content Placeholder 2">
            <a:extLst>
              <a:ext uri="{FF2B5EF4-FFF2-40B4-BE49-F238E27FC236}">
                <a16:creationId xmlns:a16="http://schemas.microsoft.com/office/drawing/2014/main" id="{5427EFD5-E82E-A498-352A-C687A2817615}"/>
              </a:ext>
            </a:extLst>
          </p:cNvPr>
          <p:cNvSpPr txBox="1">
            <a:spLocks/>
          </p:cNvSpPr>
          <p:nvPr/>
        </p:nvSpPr>
        <p:spPr>
          <a:xfrm>
            <a:off x="143296" y="5180161"/>
            <a:ext cx="2658799" cy="44850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err="1">
                <a:solidFill>
                  <a:schemeClr val="accent3">
                    <a:lumMod val="25000"/>
                  </a:schemeClr>
                </a:solidFill>
                <a:latin typeface="Abadi"/>
              </a:rPr>
              <a:t>Webscraping</a:t>
            </a:r>
          </a:p>
        </p:txBody>
      </p:sp>
      <p:sp>
        <p:nvSpPr>
          <p:cNvPr id="45" name="Content Placeholder 2">
            <a:extLst>
              <a:ext uri="{FF2B5EF4-FFF2-40B4-BE49-F238E27FC236}">
                <a16:creationId xmlns:a16="http://schemas.microsoft.com/office/drawing/2014/main" id="{B950C308-15A6-DA4B-893E-AFE9FF341FD5}"/>
              </a:ext>
            </a:extLst>
          </p:cNvPr>
          <p:cNvSpPr txBox="1">
            <a:spLocks/>
          </p:cNvSpPr>
          <p:nvPr/>
        </p:nvSpPr>
        <p:spPr>
          <a:xfrm>
            <a:off x="356125" y="5972415"/>
            <a:ext cx="2467427" cy="71577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400" b="1">
                <a:solidFill>
                  <a:srgbClr val="C00000"/>
                </a:solidFill>
                <a:latin typeface="Abadi"/>
              </a:rPr>
              <a:t>SpaceX rocket launch raw dataset collecting</a:t>
            </a:r>
          </a:p>
        </p:txBody>
      </p:sp>
      <p:sp>
        <p:nvSpPr>
          <p:cNvPr id="53" name="CuadroTexto 52">
            <a:extLst>
              <a:ext uri="{FF2B5EF4-FFF2-40B4-BE49-F238E27FC236}">
                <a16:creationId xmlns:a16="http://schemas.microsoft.com/office/drawing/2014/main" id="{D7753E89-E177-F66D-FDB4-BAF918744592}"/>
              </a:ext>
            </a:extLst>
          </p:cNvPr>
          <p:cNvSpPr txBox="1"/>
          <p:nvPr/>
        </p:nvSpPr>
        <p:spPr>
          <a:xfrm>
            <a:off x="3410802" y="2051711"/>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Abadi"/>
                <a:ea typeface="ADLaM Display"/>
                <a:cs typeface="Aharoni"/>
              </a:rPr>
              <a:t>&amp;</a:t>
            </a:r>
          </a:p>
          <a:p>
            <a:pPr algn="ctr"/>
            <a:endParaRPr lang="en-US" sz="2800" b="1">
              <a:latin typeface="Abadi"/>
              <a:ea typeface="ADLaM Display"/>
              <a:cs typeface="Aharoni"/>
            </a:endParaRPr>
          </a:p>
        </p:txBody>
      </p:sp>
      <p:sp>
        <p:nvSpPr>
          <p:cNvPr id="54" name="Content Placeholder 2">
            <a:extLst>
              <a:ext uri="{FF2B5EF4-FFF2-40B4-BE49-F238E27FC236}">
                <a16:creationId xmlns:a16="http://schemas.microsoft.com/office/drawing/2014/main" id="{64EE13FE-D7EF-484A-AF1A-DCC887148FD8}"/>
              </a:ext>
            </a:extLst>
          </p:cNvPr>
          <p:cNvSpPr txBox="1">
            <a:spLocks/>
          </p:cNvSpPr>
          <p:nvPr/>
        </p:nvSpPr>
        <p:spPr>
          <a:xfrm>
            <a:off x="3069153" y="5560600"/>
            <a:ext cx="3614141" cy="9204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400" b="1">
                <a:solidFill>
                  <a:srgbClr val="C00000"/>
                </a:solidFill>
                <a:latin typeface="Abadi"/>
              </a:rPr>
              <a:t>Python and </a:t>
            </a:r>
            <a:r>
              <a:rPr lang="en-US" sz="1400" b="1" err="1">
                <a:solidFill>
                  <a:srgbClr val="C00000"/>
                </a:solidFill>
                <a:latin typeface="Abadi"/>
              </a:rPr>
              <a:t>JupyterLab</a:t>
            </a:r>
            <a:r>
              <a:rPr lang="en-US" sz="1400" b="1">
                <a:solidFill>
                  <a:srgbClr val="C00000"/>
                </a:solidFill>
                <a:latin typeface="Abadi"/>
              </a:rPr>
              <a:t> Data cleaning and analysis. Correlations, statistics and insights gathering.</a:t>
            </a:r>
          </a:p>
        </p:txBody>
      </p:sp>
      <p:pic>
        <p:nvPicPr>
          <p:cNvPr id="55" name="Imagen 54" descr="Python y SqLite3 como base de datos - Mi Diario Python">
            <a:extLst>
              <a:ext uri="{FF2B5EF4-FFF2-40B4-BE49-F238E27FC236}">
                <a16:creationId xmlns:a16="http://schemas.microsoft.com/office/drawing/2014/main" id="{D0BA0147-3B86-0929-CC1E-D4CB3373A9A5}"/>
              </a:ext>
            </a:extLst>
          </p:cNvPr>
          <p:cNvPicPr>
            <a:picLocks noChangeAspect="1"/>
          </p:cNvPicPr>
          <p:nvPr/>
        </p:nvPicPr>
        <p:blipFill>
          <a:blip r:embed="rId10"/>
          <a:stretch>
            <a:fillRect/>
          </a:stretch>
        </p:blipFill>
        <p:spPr>
          <a:xfrm>
            <a:off x="4211395" y="4589935"/>
            <a:ext cx="1103732" cy="503615"/>
          </a:xfrm>
          <a:prstGeom prst="rect">
            <a:avLst/>
          </a:prstGeom>
        </p:spPr>
      </p:pic>
      <p:pic>
        <p:nvPicPr>
          <p:cNvPr id="56" name="Imagen 55" descr="upload.wikimedia.org/wikipedia/commons/thumb/e/ed/...">
            <a:extLst>
              <a:ext uri="{FF2B5EF4-FFF2-40B4-BE49-F238E27FC236}">
                <a16:creationId xmlns:a16="http://schemas.microsoft.com/office/drawing/2014/main" id="{BC9FCDEE-A491-0CDD-656D-68B04294EC2E}"/>
              </a:ext>
            </a:extLst>
          </p:cNvPr>
          <p:cNvPicPr>
            <a:picLocks noChangeAspect="1"/>
          </p:cNvPicPr>
          <p:nvPr/>
        </p:nvPicPr>
        <p:blipFill>
          <a:blip r:embed="rId11"/>
          <a:stretch>
            <a:fillRect/>
          </a:stretch>
        </p:blipFill>
        <p:spPr>
          <a:xfrm>
            <a:off x="4119198" y="3533576"/>
            <a:ext cx="1278959" cy="520951"/>
          </a:xfrm>
          <a:prstGeom prst="rect">
            <a:avLst/>
          </a:prstGeom>
        </p:spPr>
      </p:pic>
      <p:pic>
        <p:nvPicPr>
          <p:cNvPr id="57" name="Imagen 56" descr="Archivo:NumPy logo 2020.svg - Wikipedia, la enciclopedia libre">
            <a:extLst>
              <a:ext uri="{FF2B5EF4-FFF2-40B4-BE49-F238E27FC236}">
                <a16:creationId xmlns:a16="http://schemas.microsoft.com/office/drawing/2014/main" id="{4F54B279-864C-B98F-9C7D-D1B872418788}"/>
              </a:ext>
            </a:extLst>
          </p:cNvPr>
          <p:cNvPicPr>
            <a:picLocks noChangeAspect="1"/>
          </p:cNvPicPr>
          <p:nvPr/>
        </p:nvPicPr>
        <p:blipFill>
          <a:blip r:embed="rId12"/>
          <a:stretch>
            <a:fillRect/>
          </a:stretch>
        </p:blipFill>
        <p:spPr>
          <a:xfrm>
            <a:off x="4120322" y="4011225"/>
            <a:ext cx="1309776" cy="583721"/>
          </a:xfrm>
          <a:prstGeom prst="rect">
            <a:avLst/>
          </a:prstGeom>
        </p:spPr>
      </p:pic>
      <p:pic>
        <p:nvPicPr>
          <p:cNvPr id="62" name="Gráfico 61" descr="Skills Network">
            <a:extLst>
              <a:ext uri="{FF2B5EF4-FFF2-40B4-BE49-F238E27FC236}">
                <a16:creationId xmlns:a16="http://schemas.microsoft.com/office/drawing/2014/main" id="{6AB3530A-C8D4-5BDF-24A4-7FCDB7F51E9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06199" y="335732"/>
            <a:ext cx="1147147" cy="400874"/>
          </a:xfrm>
          <a:prstGeom prst="rect">
            <a:avLst/>
          </a:prstGeom>
        </p:spPr>
      </p:pic>
      <p:sp>
        <p:nvSpPr>
          <p:cNvPr id="65" name="Content Placeholder 2">
            <a:extLst>
              <a:ext uri="{FF2B5EF4-FFF2-40B4-BE49-F238E27FC236}">
                <a16:creationId xmlns:a16="http://schemas.microsoft.com/office/drawing/2014/main" id="{D6F73822-13D1-0414-2037-A495B6EA8506}"/>
              </a:ext>
            </a:extLst>
          </p:cNvPr>
          <p:cNvSpPr txBox="1">
            <a:spLocks/>
          </p:cNvSpPr>
          <p:nvPr/>
        </p:nvSpPr>
        <p:spPr>
          <a:xfrm>
            <a:off x="8116868" y="95808"/>
            <a:ext cx="4013691" cy="283594"/>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200" b="1">
                <a:solidFill>
                  <a:srgbClr val="C00000"/>
                </a:solidFill>
                <a:latin typeface="Arial"/>
                <a:cs typeface="Arial"/>
              </a:rPr>
              <a:t>* </a:t>
            </a:r>
            <a:r>
              <a:rPr lang="en-US" sz="1200" b="1">
                <a:solidFill>
                  <a:srgbClr val="7F7F7F"/>
                </a:solidFill>
                <a:latin typeface="Arial"/>
                <a:cs typeface="Arial"/>
              </a:rPr>
              <a:t>huge thanks to IBM for the help in Skills Networks labs!</a:t>
            </a:r>
            <a:endParaRPr lang="es-MX"/>
          </a:p>
        </p:txBody>
      </p:sp>
      <p:sp>
        <p:nvSpPr>
          <p:cNvPr id="73" name="Content Placeholder 2">
            <a:extLst>
              <a:ext uri="{FF2B5EF4-FFF2-40B4-BE49-F238E27FC236}">
                <a16:creationId xmlns:a16="http://schemas.microsoft.com/office/drawing/2014/main" id="{1DD882A7-73BB-B87E-2191-78FF763E9BB0}"/>
              </a:ext>
            </a:extLst>
          </p:cNvPr>
          <p:cNvSpPr txBox="1">
            <a:spLocks/>
          </p:cNvSpPr>
          <p:nvPr/>
        </p:nvSpPr>
        <p:spPr>
          <a:xfrm>
            <a:off x="6554484" y="6022987"/>
            <a:ext cx="3119410" cy="715774"/>
          </a:xfrm>
          <a:prstGeom prst="rect">
            <a:avLst/>
          </a:prstGeom>
        </p:spPr>
        <p:txBody>
          <a:bodyPr lIns="91440" tIns="45720" rIns="91440" bIns="45720" anchor="t">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700" b="1">
                <a:solidFill>
                  <a:srgbClr val="C00000"/>
                </a:solidFill>
                <a:latin typeface="Abadi"/>
              </a:rPr>
              <a:t>Geographic, statistical visualizations, and </a:t>
            </a:r>
            <a:r>
              <a:rPr lang="en-US" sz="1700" b="1" err="1">
                <a:solidFill>
                  <a:srgbClr val="C00000"/>
                </a:solidFill>
                <a:latin typeface="Abadi"/>
              </a:rPr>
              <a:t>dinamic</a:t>
            </a:r>
            <a:r>
              <a:rPr lang="en-US" sz="1700" b="1">
                <a:solidFill>
                  <a:srgbClr val="C00000"/>
                </a:solidFill>
                <a:latin typeface="Abadi"/>
              </a:rPr>
              <a:t>/interactive dashboard web application</a:t>
            </a:r>
          </a:p>
        </p:txBody>
      </p:sp>
      <p:pic>
        <p:nvPicPr>
          <p:cNvPr id="76" name="Imagen 75" descr="PyFi-Learn | Resources for Early Career Finance Professionals">
            <a:extLst>
              <a:ext uri="{FF2B5EF4-FFF2-40B4-BE49-F238E27FC236}">
                <a16:creationId xmlns:a16="http://schemas.microsoft.com/office/drawing/2014/main" id="{10F04483-12ED-0BAF-2432-033306960B82}"/>
              </a:ext>
            </a:extLst>
          </p:cNvPr>
          <p:cNvPicPr>
            <a:picLocks noChangeAspect="1"/>
          </p:cNvPicPr>
          <p:nvPr/>
        </p:nvPicPr>
        <p:blipFill rotWithShape="1">
          <a:blip r:embed="rId15"/>
          <a:srcRect l="6625" t="29836" r="12422" b="35333"/>
          <a:stretch/>
        </p:blipFill>
        <p:spPr>
          <a:xfrm>
            <a:off x="6801493" y="3422474"/>
            <a:ext cx="1240340" cy="292370"/>
          </a:xfrm>
          <a:prstGeom prst="rect">
            <a:avLst/>
          </a:prstGeom>
        </p:spPr>
      </p:pic>
      <p:pic>
        <p:nvPicPr>
          <p:cNvPr id="78" name="Imagen 77" descr="Matplotlib logo — Matplotlib 3.8.3 documentation">
            <a:extLst>
              <a:ext uri="{FF2B5EF4-FFF2-40B4-BE49-F238E27FC236}">
                <a16:creationId xmlns:a16="http://schemas.microsoft.com/office/drawing/2014/main" id="{AFB0CD76-79E2-EAC3-2741-C86F643EAAB9}"/>
              </a:ext>
            </a:extLst>
          </p:cNvPr>
          <p:cNvPicPr>
            <a:picLocks noChangeAspect="1"/>
          </p:cNvPicPr>
          <p:nvPr/>
        </p:nvPicPr>
        <p:blipFill>
          <a:blip r:embed="rId16"/>
          <a:stretch>
            <a:fillRect/>
          </a:stretch>
        </p:blipFill>
        <p:spPr>
          <a:xfrm>
            <a:off x="6799431" y="3777607"/>
            <a:ext cx="1277130" cy="254535"/>
          </a:xfrm>
          <a:prstGeom prst="rect">
            <a:avLst/>
          </a:prstGeom>
        </p:spPr>
      </p:pic>
      <p:pic>
        <p:nvPicPr>
          <p:cNvPr id="79" name="Imagen 78" descr="datascientest.com/es/wp-content/uploads/sites/7/20...">
            <a:extLst>
              <a:ext uri="{FF2B5EF4-FFF2-40B4-BE49-F238E27FC236}">
                <a16:creationId xmlns:a16="http://schemas.microsoft.com/office/drawing/2014/main" id="{3ED8EC82-B31B-A3B8-88C9-DB273AB694A9}"/>
              </a:ext>
            </a:extLst>
          </p:cNvPr>
          <p:cNvPicPr>
            <a:picLocks noChangeAspect="1"/>
          </p:cNvPicPr>
          <p:nvPr/>
        </p:nvPicPr>
        <p:blipFill rotWithShape="1">
          <a:blip r:embed="rId17">
            <a:extLst>
              <a:ext uri="{BEBA8EAE-BF5A-486C-A8C5-ECC9F3942E4B}">
                <a14:imgProps xmlns:a14="http://schemas.microsoft.com/office/drawing/2010/main">
                  <a14:imgLayer r:embed="rId18">
                    <a14:imgEffect>
                      <a14:saturation/>
                    </a14:imgEffect>
                  </a14:imgLayer>
                </a14:imgProps>
              </a:ext>
            </a:extLst>
          </a:blip>
          <a:srcRect l="20671" t="32269" r="21931" b="31636"/>
          <a:stretch/>
        </p:blipFill>
        <p:spPr>
          <a:xfrm>
            <a:off x="6970893" y="4073624"/>
            <a:ext cx="1071011" cy="369646"/>
          </a:xfrm>
          <a:prstGeom prst="rect">
            <a:avLst/>
          </a:prstGeom>
        </p:spPr>
      </p:pic>
      <p:sp>
        <p:nvSpPr>
          <p:cNvPr id="80" name="Content Placeholder 2">
            <a:extLst>
              <a:ext uri="{FF2B5EF4-FFF2-40B4-BE49-F238E27FC236}">
                <a16:creationId xmlns:a16="http://schemas.microsoft.com/office/drawing/2014/main" id="{3BDE805F-DB4B-CEF9-27E7-675E8C7E04B2}"/>
              </a:ext>
            </a:extLst>
          </p:cNvPr>
          <p:cNvSpPr txBox="1">
            <a:spLocks/>
          </p:cNvSpPr>
          <p:nvPr/>
        </p:nvSpPr>
        <p:spPr>
          <a:xfrm>
            <a:off x="8210848" y="3611550"/>
            <a:ext cx="1288336" cy="94892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b="1">
                <a:solidFill>
                  <a:srgbClr val="000000"/>
                </a:solidFill>
                <a:latin typeface="Abadi"/>
              </a:rPr>
              <a:t>Interactive &amp; dynamic data visualizations</a:t>
            </a:r>
          </a:p>
        </p:txBody>
      </p:sp>
      <p:pic>
        <p:nvPicPr>
          <p:cNvPr id="81" name="Imagen 80" descr="Create a Dashboard with Dash | Saturn Cloud">
            <a:extLst>
              <a:ext uri="{FF2B5EF4-FFF2-40B4-BE49-F238E27FC236}">
                <a16:creationId xmlns:a16="http://schemas.microsoft.com/office/drawing/2014/main" id="{D8E0AC6B-3E03-487A-9298-C7BCB3175CF6}"/>
              </a:ext>
            </a:extLst>
          </p:cNvPr>
          <p:cNvPicPr>
            <a:picLocks noChangeAspect="1"/>
          </p:cNvPicPr>
          <p:nvPr/>
        </p:nvPicPr>
        <p:blipFill>
          <a:blip r:embed="rId19"/>
          <a:stretch>
            <a:fillRect/>
          </a:stretch>
        </p:blipFill>
        <p:spPr>
          <a:xfrm>
            <a:off x="7289042" y="4621473"/>
            <a:ext cx="1645692" cy="412845"/>
          </a:xfrm>
          <a:prstGeom prst="rect">
            <a:avLst/>
          </a:prstGeom>
        </p:spPr>
      </p:pic>
      <p:sp>
        <p:nvSpPr>
          <p:cNvPr id="82" name="Content Placeholder 2">
            <a:extLst>
              <a:ext uri="{FF2B5EF4-FFF2-40B4-BE49-F238E27FC236}">
                <a16:creationId xmlns:a16="http://schemas.microsoft.com/office/drawing/2014/main" id="{8C526554-8913-3605-B9D2-9233ACE87567}"/>
              </a:ext>
            </a:extLst>
          </p:cNvPr>
          <p:cNvSpPr txBox="1">
            <a:spLocks/>
          </p:cNvSpPr>
          <p:nvPr/>
        </p:nvSpPr>
        <p:spPr>
          <a:xfrm>
            <a:off x="6785206" y="4986818"/>
            <a:ext cx="2647426" cy="6418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800">
                <a:solidFill>
                  <a:schemeClr val="accent3">
                    <a:lumMod val="25000"/>
                  </a:schemeClr>
                </a:solidFill>
                <a:latin typeface="Abadi"/>
              </a:rPr>
              <a:t>Web-based dashboard application</a:t>
            </a:r>
          </a:p>
        </p:txBody>
      </p:sp>
      <p:pic>
        <p:nvPicPr>
          <p:cNvPr id="84" name="Imagen 83" descr="Archivo:Scikit learn logo small.svg - Wikipedia, la enciclopedia libre">
            <a:extLst>
              <a:ext uri="{FF2B5EF4-FFF2-40B4-BE49-F238E27FC236}">
                <a16:creationId xmlns:a16="http://schemas.microsoft.com/office/drawing/2014/main" id="{BECA80A3-4EF0-86E3-C178-E6E7F1485F4E}"/>
              </a:ext>
            </a:extLst>
          </p:cNvPr>
          <p:cNvPicPr>
            <a:picLocks noChangeAspect="1"/>
          </p:cNvPicPr>
          <p:nvPr/>
        </p:nvPicPr>
        <p:blipFill>
          <a:blip r:embed="rId20"/>
          <a:stretch>
            <a:fillRect/>
          </a:stretch>
        </p:blipFill>
        <p:spPr>
          <a:xfrm>
            <a:off x="9916235" y="3543678"/>
            <a:ext cx="1281753" cy="635002"/>
          </a:xfrm>
          <a:prstGeom prst="rect">
            <a:avLst/>
          </a:prstGeom>
        </p:spPr>
      </p:pic>
      <p:sp>
        <p:nvSpPr>
          <p:cNvPr id="97" name="Content Placeholder 2">
            <a:extLst>
              <a:ext uri="{FF2B5EF4-FFF2-40B4-BE49-F238E27FC236}">
                <a16:creationId xmlns:a16="http://schemas.microsoft.com/office/drawing/2014/main" id="{9B071C60-C040-BA6B-07F9-90C2212F053C}"/>
              </a:ext>
            </a:extLst>
          </p:cNvPr>
          <p:cNvSpPr txBox="1">
            <a:spLocks/>
          </p:cNvSpPr>
          <p:nvPr/>
        </p:nvSpPr>
        <p:spPr>
          <a:xfrm>
            <a:off x="9068481" y="5458241"/>
            <a:ext cx="2960186" cy="9204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400" b="1">
                <a:solidFill>
                  <a:srgbClr val="C00000"/>
                </a:solidFill>
                <a:latin typeface="Abadi"/>
              </a:rPr>
              <a:t>Model grid search, developing, validating and data prediction</a:t>
            </a:r>
            <a:endParaRPr lang="es-MX"/>
          </a:p>
        </p:txBody>
      </p:sp>
      <p:sp>
        <p:nvSpPr>
          <p:cNvPr id="101" name="Content Placeholder 2">
            <a:extLst>
              <a:ext uri="{FF2B5EF4-FFF2-40B4-BE49-F238E27FC236}">
                <a16:creationId xmlns:a16="http://schemas.microsoft.com/office/drawing/2014/main" id="{2BCE5537-181A-C504-EF9B-B23413365023}"/>
              </a:ext>
            </a:extLst>
          </p:cNvPr>
          <p:cNvSpPr txBox="1">
            <a:spLocks/>
          </p:cNvSpPr>
          <p:nvPr/>
        </p:nvSpPr>
        <p:spPr>
          <a:xfrm>
            <a:off x="9281609" y="4213444"/>
            <a:ext cx="2550754" cy="840879"/>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800" b="1">
                <a:solidFill>
                  <a:schemeClr val="accent3">
                    <a:lumMod val="25000"/>
                  </a:schemeClr>
                </a:solidFill>
                <a:latin typeface="Abadi"/>
              </a:rPr>
              <a:t>Grid Search, Logistic Regression, SVM, Decision Tree, KNN testing, tuning and validating</a:t>
            </a:r>
          </a:p>
        </p:txBody>
      </p:sp>
      <p:sp>
        <p:nvSpPr>
          <p:cNvPr id="104" name="Slide Number Placeholder 3">
            <a:extLst>
              <a:ext uri="{FF2B5EF4-FFF2-40B4-BE49-F238E27FC236}">
                <a16:creationId xmlns:a16="http://schemas.microsoft.com/office/drawing/2014/main" id="{222A4979-7FF2-76E0-63E5-5B23F0E953A3}"/>
              </a:ext>
            </a:extLst>
          </p:cNvPr>
          <p:cNvSpPr>
            <a:spLocks noGrp="1"/>
          </p:cNvSpPr>
          <p:nvPr>
            <p:ph type="sldNum" sz="quarter" idx="12"/>
          </p:nvPr>
        </p:nvSpPr>
        <p:spPr>
          <a:xfrm>
            <a:off x="8714772" y="6025573"/>
            <a:ext cx="2743200" cy="401638"/>
          </a:xfrm>
        </p:spPr>
        <p:txBody>
          <a:bodyPr anchor="ctr">
            <a:normAutofit/>
          </a:bodyPr>
          <a:lstStyle/>
          <a:p>
            <a:pPr>
              <a:spcAft>
                <a:spcPts val="600"/>
              </a:spcAft>
            </a:pPr>
            <a:fld id="{5075537C-CA84-1446-933C-8E9D027F9201}" type="slidenum">
              <a:rPr lang="en-US" dirty="0" smtClean="0"/>
              <a:pPr>
                <a:spcAft>
                  <a:spcPts val="600"/>
                </a:spcAft>
              </a:pPr>
              <a:t>3</a:t>
            </a:fld>
            <a:endParaRPr lang="en-US"/>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2" name="Imagen 1">
            <a:extLst>
              <a:ext uri="{FF2B5EF4-FFF2-40B4-BE49-F238E27FC236}">
                <a16:creationId xmlns:a16="http://schemas.microsoft.com/office/drawing/2014/main" id="{CE10A2F2-AE4E-24F7-E780-AE528DD7F8F9}"/>
              </a:ext>
            </a:extLst>
          </p:cNvPr>
          <p:cNvPicPr>
            <a:picLocks noChangeAspect="1"/>
          </p:cNvPicPr>
          <p:nvPr/>
        </p:nvPicPr>
        <p:blipFill>
          <a:blip r:embed="rId3"/>
          <a:stretch>
            <a:fillRect/>
          </a:stretch>
        </p:blipFill>
        <p:spPr>
          <a:xfrm>
            <a:off x="2980975" y="2338552"/>
            <a:ext cx="6224794" cy="3977641"/>
          </a:xfrm>
          <a:prstGeom prst="rect">
            <a:avLst/>
          </a:prstGeom>
        </p:spPr>
      </p:pic>
      <p:sp>
        <p:nvSpPr>
          <p:cNvPr id="9" name="CuadroTexto 8">
            <a:extLst>
              <a:ext uri="{FF2B5EF4-FFF2-40B4-BE49-F238E27FC236}">
                <a16:creationId xmlns:a16="http://schemas.microsoft.com/office/drawing/2014/main" id="{24A24A6D-4A10-386E-0E89-94FF0D6DE422}"/>
              </a:ext>
            </a:extLst>
          </p:cNvPr>
          <p:cNvSpPr txBox="1"/>
          <p:nvPr/>
        </p:nvSpPr>
        <p:spPr>
          <a:xfrm>
            <a:off x="3731067" y="6321021"/>
            <a:ext cx="472965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200">
                <a:solidFill>
                  <a:srgbClr val="292929"/>
                </a:solidFill>
                <a:latin typeface="Abadi"/>
              </a:rPr>
              <a:t>SQL EDA: Task 6</a:t>
            </a:r>
          </a:p>
        </p:txBody>
      </p:sp>
      <p:sp>
        <p:nvSpPr>
          <p:cNvPr id="11" name="Content Placeholder 2">
            <a:extLst>
              <a:ext uri="{FF2B5EF4-FFF2-40B4-BE49-F238E27FC236}">
                <a16:creationId xmlns:a16="http://schemas.microsoft.com/office/drawing/2014/main" id="{AA79828F-13A0-5CF3-B1A9-401FAECE6DC0}"/>
              </a:ext>
            </a:extLst>
          </p:cNvPr>
          <p:cNvSpPr txBox="1">
            <a:spLocks/>
          </p:cNvSpPr>
          <p:nvPr/>
        </p:nvSpPr>
        <p:spPr>
          <a:xfrm>
            <a:off x="770380" y="1463565"/>
            <a:ext cx="10884830" cy="10421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a:solidFill>
                  <a:schemeClr val="accent3">
                    <a:lumMod val="25000"/>
                  </a:schemeClr>
                </a:solidFill>
                <a:latin typeface="Abadi"/>
              </a:rPr>
              <a:t>This SQL query retrieves all of the booster version names that have had success in a drone ship landing space, where their payload mass is between 4,000 and 6,000 kilograms.</a:t>
            </a:r>
            <a:endParaRPr lang="es-MX">
              <a:solidFill>
                <a:schemeClr val="accent3">
                  <a:lumMod val="25000"/>
                </a:schemeClr>
              </a:solidFill>
            </a:endParaRP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2" name="Imagen 1">
            <a:extLst>
              <a:ext uri="{FF2B5EF4-FFF2-40B4-BE49-F238E27FC236}">
                <a16:creationId xmlns:a16="http://schemas.microsoft.com/office/drawing/2014/main" id="{43BEBD2A-A0FF-254E-4E6C-D1900F382CC3}"/>
              </a:ext>
            </a:extLst>
          </p:cNvPr>
          <p:cNvPicPr>
            <a:picLocks noChangeAspect="1"/>
          </p:cNvPicPr>
          <p:nvPr/>
        </p:nvPicPr>
        <p:blipFill>
          <a:blip r:embed="rId3"/>
          <a:stretch>
            <a:fillRect/>
          </a:stretch>
        </p:blipFill>
        <p:spPr>
          <a:xfrm>
            <a:off x="2359572" y="2340139"/>
            <a:ext cx="7341476" cy="3974466"/>
          </a:xfrm>
          <a:prstGeom prst="rect">
            <a:avLst/>
          </a:prstGeom>
        </p:spPr>
      </p:pic>
      <p:sp>
        <p:nvSpPr>
          <p:cNvPr id="9" name="CuadroTexto 8">
            <a:extLst>
              <a:ext uri="{FF2B5EF4-FFF2-40B4-BE49-F238E27FC236}">
                <a16:creationId xmlns:a16="http://schemas.microsoft.com/office/drawing/2014/main" id="{167CAC4D-B19A-CEB6-1170-F705887D3DC7}"/>
              </a:ext>
            </a:extLst>
          </p:cNvPr>
          <p:cNvSpPr txBox="1"/>
          <p:nvPr/>
        </p:nvSpPr>
        <p:spPr>
          <a:xfrm>
            <a:off x="3731067" y="6321021"/>
            <a:ext cx="472965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200">
                <a:solidFill>
                  <a:srgbClr val="292929"/>
                </a:solidFill>
                <a:latin typeface="Abadi"/>
              </a:rPr>
              <a:t>SQL EDA: Task 7</a:t>
            </a:r>
          </a:p>
        </p:txBody>
      </p:sp>
      <p:sp>
        <p:nvSpPr>
          <p:cNvPr id="13" name="Content Placeholder 2">
            <a:extLst>
              <a:ext uri="{FF2B5EF4-FFF2-40B4-BE49-F238E27FC236}">
                <a16:creationId xmlns:a16="http://schemas.microsoft.com/office/drawing/2014/main" id="{78FCED0B-8666-832D-B520-12400EDB22AB}"/>
              </a:ext>
            </a:extLst>
          </p:cNvPr>
          <p:cNvSpPr txBox="1">
            <a:spLocks/>
          </p:cNvSpPr>
          <p:nvPr/>
        </p:nvSpPr>
        <p:spPr>
          <a:xfrm>
            <a:off x="770380" y="1405758"/>
            <a:ext cx="10884830" cy="10421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a:solidFill>
                  <a:schemeClr val="accent3">
                    <a:lumMod val="25000"/>
                  </a:schemeClr>
                </a:solidFill>
                <a:latin typeface="Abadi"/>
              </a:rPr>
              <a:t>We see that most of the mission outcomes of these launches went overall successful, having a 99.01% probability of it.</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6" name="Imagen 5">
            <a:extLst>
              <a:ext uri="{FF2B5EF4-FFF2-40B4-BE49-F238E27FC236}">
                <a16:creationId xmlns:a16="http://schemas.microsoft.com/office/drawing/2014/main" id="{C2220179-4D0F-6CE0-BA10-EDF1326B1A77}"/>
              </a:ext>
            </a:extLst>
          </p:cNvPr>
          <p:cNvPicPr>
            <a:picLocks noChangeAspect="1"/>
          </p:cNvPicPr>
          <p:nvPr/>
        </p:nvPicPr>
        <p:blipFill>
          <a:blip r:embed="rId3"/>
          <a:stretch>
            <a:fillRect/>
          </a:stretch>
        </p:blipFill>
        <p:spPr>
          <a:xfrm>
            <a:off x="2988700" y="2343666"/>
            <a:ext cx="6214600" cy="3977641"/>
          </a:xfrm>
          <a:prstGeom prst="rect">
            <a:avLst/>
          </a:prstGeom>
        </p:spPr>
      </p:pic>
      <p:sp>
        <p:nvSpPr>
          <p:cNvPr id="10" name="CuadroTexto 9">
            <a:extLst>
              <a:ext uri="{FF2B5EF4-FFF2-40B4-BE49-F238E27FC236}">
                <a16:creationId xmlns:a16="http://schemas.microsoft.com/office/drawing/2014/main" id="{F5A3B9EE-2C62-41A8-48AC-621F73D737CA}"/>
              </a:ext>
            </a:extLst>
          </p:cNvPr>
          <p:cNvSpPr txBox="1"/>
          <p:nvPr/>
        </p:nvSpPr>
        <p:spPr>
          <a:xfrm>
            <a:off x="3731067" y="6321021"/>
            <a:ext cx="472965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200">
                <a:solidFill>
                  <a:srgbClr val="292929"/>
                </a:solidFill>
                <a:latin typeface="Abadi"/>
              </a:rPr>
              <a:t>SQL EDA: Task 8</a:t>
            </a:r>
          </a:p>
        </p:txBody>
      </p:sp>
      <p:sp>
        <p:nvSpPr>
          <p:cNvPr id="12" name="Content Placeholder 2">
            <a:extLst>
              <a:ext uri="{FF2B5EF4-FFF2-40B4-BE49-F238E27FC236}">
                <a16:creationId xmlns:a16="http://schemas.microsoft.com/office/drawing/2014/main" id="{97A1E392-3351-BB50-E698-3536C043DAFE}"/>
              </a:ext>
            </a:extLst>
          </p:cNvPr>
          <p:cNvSpPr txBox="1">
            <a:spLocks/>
          </p:cNvSpPr>
          <p:nvPr/>
        </p:nvSpPr>
        <p:spPr>
          <a:xfrm>
            <a:off x="770380" y="1463565"/>
            <a:ext cx="10884830" cy="10421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a:solidFill>
                  <a:schemeClr val="accent3">
                    <a:lumMod val="25000"/>
                  </a:schemeClr>
                </a:solidFill>
                <a:latin typeface="Abadi"/>
              </a:rPr>
              <a:t>This SQL query retrieves all of the booster version names which have carried the maximum amount of payload mass in the data at least once. A subquery is used in order to correctly filter the information out.</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2" name="Imagen 1">
            <a:extLst>
              <a:ext uri="{FF2B5EF4-FFF2-40B4-BE49-F238E27FC236}">
                <a16:creationId xmlns:a16="http://schemas.microsoft.com/office/drawing/2014/main" id="{F20F9092-D175-C7B7-A1D6-9C36B1DA3803}"/>
              </a:ext>
            </a:extLst>
          </p:cNvPr>
          <p:cNvPicPr>
            <a:picLocks noChangeAspect="1"/>
          </p:cNvPicPr>
          <p:nvPr/>
        </p:nvPicPr>
        <p:blipFill>
          <a:blip r:embed="rId3"/>
          <a:stretch>
            <a:fillRect/>
          </a:stretch>
        </p:blipFill>
        <p:spPr>
          <a:xfrm>
            <a:off x="797482" y="1518745"/>
            <a:ext cx="4248787" cy="4797448"/>
          </a:xfrm>
          <a:prstGeom prst="rect">
            <a:avLst/>
          </a:prstGeom>
        </p:spPr>
      </p:pic>
      <p:pic>
        <p:nvPicPr>
          <p:cNvPr id="6" name="Imagen 5">
            <a:extLst>
              <a:ext uri="{FF2B5EF4-FFF2-40B4-BE49-F238E27FC236}">
                <a16:creationId xmlns:a16="http://schemas.microsoft.com/office/drawing/2014/main" id="{72AFA73F-6169-51B5-CEF8-685BC9B4E5B3}"/>
              </a:ext>
            </a:extLst>
          </p:cNvPr>
          <p:cNvPicPr>
            <a:picLocks noChangeAspect="1"/>
          </p:cNvPicPr>
          <p:nvPr/>
        </p:nvPicPr>
        <p:blipFill>
          <a:blip r:embed="rId4"/>
          <a:stretch>
            <a:fillRect/>
          </a:stretch>
        </p:blipFill>
        <p:spPr>
          <a:xfrm>
            <a:off x="5502165" y="4810871"/>
            <a:ext cx="4582512" cy="1503460"/>
          </a:xfrm>
          <a:prstGeom prst="rect">
            <a:avLst/>
          </a:prstGeom>
        </p:spPr>
      </p:pic>
      <p:sp>
        <p:nvSpPr>
          <p:cNvPr id="8" name="CuadroTexto 7">
            <a:extLst>
              <a:ext uri="{FF2B5EF4-FFF2-40B4-BE49-F238E27FC236}">
                <a16:creationId xmlns:a16="http://schemas.microsoft.com/office/drawing/2014/main" id="{81C80415-6FE2-B2B2-6DDC-2DB1F59C4960}"/>
              </a:ext>
            </a:extLst>
          </p:cNvPr>
          <p:cNvSpPr txBox="1"/>
          <p:nvPr/>
        </p:nvSpPr>
        <p:spPr>
          <a:xfrm>
            <a:off x="556943" y="6315766"/>
            <a:ext cx="472965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200">
                <a:solidFill>
                  <a:srgbClr val="292929"/>
                </a:solidFill>
                <a:latin typeface="Abadi"/>
              </a:rPr>
              <a:t>SQL EDA: Task 9 (query)</a:t>
            </a:r>
          </a:p>
        </p:txBody>
      </p:sp>
      <p:sp>
        <p:nvSpPr>
          <p:cNvPr id="9" name="CuadroTexto 8">
            <a:extLst>
              <a:ext uri="{FF2B5EF4-FFF2-40B4-BE49-F238E27FC236}">
                <a16:creationId xmlns:a16="http://schemas.microsoft.com/office/drawing/2014/main" id="{7DAD9E76-0B42-4E5A-688E-A9230D6ADCCE}"/>
              </a:ext>
            </a:extLst>
          </p:cNvPr>
          <p:cNvSpPr txBox="1"/>
          <p:nvPr/>
        </p:nvSpPr>
        <p:spPr>
          <a:xfrm>
            <a:off x="5428487" y="6315765"/>
            <a:ext cx="472965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200">
                <a:solidFill>
                  <a:srgbClr val="292929"/>
                </a:solidFill>
                <a:latin typeface="Abadi"/>
              </a:rPr>
              <a:t>SQL EDA: Task 9 (result)</a:t>
            </a:r>
          </a:p>
        </p:txBody>
      </p:sp>
      <p:sp>
        <p:nvSpPr>
          <p:cNvPr id="11" name="Content Placeholder 2">
            <a:extLst>
              <a:ext uri="{FF2B5EF4-FFF2-40B4-BE49-F238E27FC236}">
                <a16:creationId xmlns:a16="http://schemas.microsoft.com/office/drawing/2014/main" id="{962BA2C2-C915-9F19-C9D0-7AACEE5F2260}"/>
              </a:ext>
            </a:extLst>
          </p:cNvPr>
          <p:cNvSpPr txBox="1">
            <a:spLocks/>
          </p:cNvSpPr>
          <p:nvPr/>
        </p:nvSpPr>
        <p:spPr>
          <a:xfrm>
            <a:off x="5284572" y="1521372"/>
            <a:ext cx="6354872" cy="3280815"/>
          </a:xfrm>
          <a:prstGeom prst="rect">
            <a:avLst/>
          </a:prstGeom>
          <a:ln>
            <a:noFill/>
          </a:ln>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a:solidFill>
                  <a:schemeClr val="accent3">
                    <a:lumMod val="25000"/>
                  </a:schemeClr>
                </a:solidFill>
                <a:latin typeface="Abadi"/>
              </a:rPr>
              <a:t>For this SQL query, two </a:t>
            </a:r>
            <a:r>
              <a:rPr lang="en-US" sz="1800">
                <a:solidFill>
                  <a:schemeClr val="accent5"/>
                </a:solidFill>
                <a:latin typeface="Abadi"/>
              </a:rPr>
              <a:t>CASES </a:t>
            </a:r>
            <a:r>
              <a:rPr lang="en-US" sz="1800">
                <a:solidFill>
                  <a:schemeClr val="accent3">
                    <a:lumMod val="25000"/>
                  </a:schemeClr>
                </a:solidFill>
                <a:latin typeface="Abadi"/>
              </a:rPr>
              <a:t>are performed: the first one to get the month number and convert it into text in the results, and the second one to sum the amount of failed landing outcomes in drone ship landing spaces, contemplating them for each distinct booster versions and launch sites, which are concatenated to show all of their features in a single line, and only have one register per month.</a:t>
            </a:r>
            <a:endParaRPr lang="es-MX">
              <a:solidFill>
                <a:schemeClr val="accent3">
                  <a:lumMod val="25000"/>
                </a:schemeClr>
              </a:solidFill>
            </a:endParaRPr>
          </a:p>
          <a:p>
            <a:pPr marL="0" indent="0">
              <a:lnSpc>
                <a:spcPct val="100000"/>
              </a:lnSpc>
              <a:spcBef>
                <a:spcPts val="1400"/>
              </a:spcBef>
              <a:buNone/>
            </a:pPr>
            <a:r>
              <a:rPr lang="en-US" sz="1800">
                <a:solidFill>
                  <a:schemeClr val="accent3">
                    <a:lumMod val="25000"/>
                  </a:schemeClr>
                </a:solidFill>
                <a:latin typeface="Abadi"/>
              </a:rPr>
              <a:t>The information is finally filtered for the year 2015, grouped by the "month" column we just defined in line 16, and in descending order using the "Date" column.</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13" name="Imagen 12">
            <a:extLst>
              <a:ext uri="{FF2B5EF4-FFF2-40B4-BE49-F238E27FC236}">
                <a16:creationId xmlns:a16="http://schemas.microsoft.com/office/drawing/2014/main" id="{AB166B2A-D85B-A577-30CC-C12581E3FC2C}"/>
              </a:ext>
            </a:extLst>
          </p:cNvPr>
          <p:cNvPicPr>
            <a:picLocks noChangeAspect="1"/>
          </p:cNvPicPr>
          <p:nvPr/>
        </p:nvPicPr>
        <p:blipFill>
          <a:blip r:embed="rId3"/>
          <a:stretch>
            <a:fillRect/>
          </a:stretch>
        </p:blipFill>
        <p:spPr>
          <a:xfrm>
            <a:off x="2992496" y="2338552"/>
            <a:ext cx="6207009" cy="3977641"/>
          </a:xfrm>
          <a:prstGeom prst="rect">
            <a:avLst/>
          </a:prstGeom>
        </p:spPr>
      </p:pic>
      <p:sp>
        <p:nvSpPr>
          <p:cNvPr id="15" name="CuadroTexto 14">
            <a:extLst>
              <a:ext uri="{FF2B5EF4-FFF2-40B4-BE49-F238E27FC236}">
                <a16:creationId xmlns:a16="http://schemas.microsoft.com/office/drawing/2014/main" id="{A290A6D9-7B52-E734-F393-F159DCC0352F}"/>
              </a:ext>
            </a:extLst>
          </p:cNvPr>
          <p:cNvSpPr txBox="1"/>
          <p:nvPr/>
        </p:nvSpPr>
        <p:spPr>
          <a:xfrm>
            <a:off x="3731067" y="6321021"/>
            <a:ext cx="472965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200">
                <a:solidFill>
                  <a:srgbClr val="292929"/>
                </a:solidFill>
                <a:latin typeface="Abadi"/>
              </a:rPr>
              <a:t>SQL EDA: Task 10</a:t>
            </a:r>
          </a:p>
        </p:txBody>
      </p:sp>
      <p:sp>
        <p:nvSpPr>
          <p:cNvPr id="17" name="Content Placeholder 2">
            <a:extLst>
              <a:ext uri="{FF2B5EF4-FFF2-40B4-BE49-F238E27FC236}">
                <a16:creationId xmlns:a16="http://schemas.microsoft.com/office/drawing/2014/main" id="{AA3CC7C1-DD93-88E5-3723-5DDD69569678}"/>
              </a:ext>
            </a:extLst>
          </p:cNvPr>
          <p:cNvSpPr txBox="1">
            <a:spLocks/>
          </p:cNvSpPr>
          <p:nvPr/>
        </p:nvSpPr>
        <p:spPr>
          <a:xfrm>
            <a:off x="770380" y="1463565"/>
            <a:ext cx="10884830" cy="10421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a:solidFill>
                  <a:schemeClr val="accent3">
                    <a:lumMod val="25000"/>
                  </a:schemeClr>
                </a:solidFill>
                <a:latin typeface="Abadi"/>
              </a:rPr>
              <a:t>This SQL query displays that, between the dates 04/June/2010 and 20/March/2017, most of the landing outcomes were "no attempt": 10, "Success (drone ship)": 5 and "Failure (drone ship)": 5.</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SpaceX Launch Sites </a:t>
            </a:r>
          </a:p>
        </p:txBody>
      </p:sp>
      <p:grpSp>
        <p:nvGrpSpPr>
          <p:cNvPr id="10" name="Grupo 9">
            <a:extLst>
              <a:ext uri="{FF2B5EF4-FFF2-40B4-BE49-F238E27FC236}">
                <a16:creationId xmlns:a16="http://schemas.microsoft.com/office/drawing/2014/main" id="{51F5E2F7-89EE-42FA-D58A-15647DC41D1E}"/>
              </a:ext>
            </a:extLst>
          </p:cNvPr>
          <p:cNvGrpSpPr/>
          <p:nvPr/>
        </p:nvGrpSpPr>
        <p:grpSpPr>
          <a:xfrm>
            <a:off x="930168" y="2743200"/>
            <a:ext cx="10252838" cy="3831021"/>
            <a:chOff x="49993" y="1860331"/>
            <a:chExt cx="12038103" cy="4566745"/>
          </a:xfrm>
        </p:grpSpPr>
        <p:pic>
          <p:nvPicPr>
            <p:cNvPr id="4" name="Imagen 3">
              <a:extLst>
                <a:ext uri="{FF2B5EF4-FFF2-40B4-BE49-F238E27FC236}">
                  <a16:creationId xmlns:a16="http://schemas.microsoft.com/office/drawing/2014/main" id="{5B845062-730E-D235-4887-BAA6184D3889}"/>
                </a:ext>
              </a:extLst>
            </p:cNvPr>
            <p:cNvPicPr>
              <a:picLocks noChangeAspect="1"/>
            </p:cNvPicPr>
            <p:nvPr/>
          </p:nvPicPr>
          <p:blipFill>
            <a:blip r:embed="rId3"/>
            <a:stretch>
              <a:fillRect/>
            </a:stretch>
          </p:blipFill>
          <p:spPr>
            <a:xfrm>
              <a:off x="2287075" y="1860331"/>
              <a:ext cx="7612596" cy="4566745"/>
            </a:xfrm>
            <a:prstGeom prst="rect">
              <a:avLst/>
            </a:prstGeom>
          </p:spPr>
        </p:pic>
        <p:cxnSp>
          <p:nvCxnSpPr>
            <p:cNvPr id="9" name="Conector recto de flecha 8">
              <a:extLst>
                <a:ext uri="{FF2B5EF4-FFF2-40B4-BE49-F238E27FC236}">
                  <a16:creationId xmlns:a16="http://schemas.microsoft.com/office/drawing/2014/main" id="{1D9FFE3A-F316-1C42-D4AF-094EEC7152A4}"/>
                </a:ext>
              </a:extLst>
            </p:cNvPr>
            <p:cNvCxnSpPr/>
            <p:nvPr/>
          </p:nvCxnSpPr>
          <p:spPr>
            <a:xfrm flipH="1">
              <a:off x="9448800" y="3965027"/>
              <a:ext cx="693681" cy="1108842"/>
            </a:xfrm>
            <a:prstGeom prst="straightConnector1">
              <a:avLst/>
            </a:prstGeom>
            <a:ln w="57150">
              <a:solidFill>
                <a:srgbClr val="F24D6E"/>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381CD4C7-5B57-FEBC-0C8C-3109047B51EA}"/>
                </a:ext>
              </a:extLst>
            </p:cNvPr>
            <p:cNvSpPr txBox="1"/>
            <p:nvPr/>
          </p:nvSpPr>
          <p:spPr>
            <a:xfrm>
              <a:off x="10089930" y="3746936"/>
              <a:ext cx="1657914" cy="4402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a:latin typeface="Abadi"/>
                  <a:ea typeface="Calibri"/>
                  <a:cs typeface="Calibri"/>
                </a:rPr>
                <a:t>KSC LC-39A</a:t>
              </a:r>
              <a:endParaRPr lang="es-MX">
                <a:latin typeface="Abadi"/>
              </a:endParaRPr>
            </a:p>
          </p:txBody>
        </p:sp>
        <p:cxnSp>
          <p:nvCxnSpPr>
            <p:cNvPr id="13" name="Conector recto de flecha 12">
              <a:extLst>
                <a:ext uri="{FF2B5EF4-FFF2-40B4-BE49-F238E27FC236}">
                  <a16:creationId xmlns:a16="http://schemas.microsoft.com/office/drawing/2014/main" id="{3784E126-8758-8DB6-9F01-3F39F48F0ED2}"/>
                </a:ext>
              </a:extLst>
            </p:cNvPr>
            <p:cNvCxnSpPr>
              <a:cxnSpLocks/>
            </p:cNvCxnSpPr>
            <p:nvPr/>
          </p:nvCxnSpPr>
          <p:spPr>
            <a:xfrm flipH="1">
              <a:off x="9448800" y="4309639"/>
              <a:ext cx="692766" cy="764229"/>
            </a:xfrm>
            <a:prstGeom prst="straightConnector1">
              <a:avLst/>
            </a:prstGeom>
            <a:ln w="57150">
              <a:solidFill>
                <a:srgbClr val="F24D6E"/>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4BFC4F44-FD59-4542-F660-8FE12CC2D481}"/>
                </a:ext>
              </a:extLst>
            </p:cNvPr>
            <p:cNvSpPr txBox="1"/>
            <p:nvPr/>
          </p:nvSpPr>
          <p:spPr>
            <a:xfrm>
              <a:off x="10084675" y="4107312"/>
              <a:ext cx="2003421" cy="4402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a:latin typeface="Abadi"/>
                  <a:ea typeface="Calibri"/>
                  <a:cs typeface="Calibri"/>
                </a:rPr>
                <a:t>CCAFS SLC-40</a:t>
              </a:r>
              <a:endParaRPr lang="es-MX">
                <a:latin typeface="Abadi"/>
              </a:endParaRPr>
            </a:p>
          </p:txBody>
        </p:sp>
        <p:cxnSp>
          <p:nvCxnSpPr>
            <p:cNvPr id="15" name="Conector recto de flecha 14">
              <a:extLst>
                <a:ext uri="{FF2B5EF4-FFF2-40B4-BE49-F238E27FC236}">
                  <a16:creationId xmlns:a16="http://schemas.microsoft.com/office/drawing/2014/main" id="{59091A29-B429-1BBC-55CC-64988F51EC8E}"/>
                </a:ext>
              </a:extLst>
            </p:cNvPr>
            <p:cNvCxnSpPr>
              <a:cxnSpLocks/>
            </p:cNvCxnSpPr>
            <p:nvPr/>
          </p:nvCxnSpPr>
          <p:spPr>
            <a:xfrm flipH="1">
              <a:off x="9464565" y="4637688"/>
              <a:ext cx="672660" cy="441436"/>
            </a:xfrm>
            <a:prstGeom prst="straightConnector1">
              <a:avLst/>
            </a:prstGeom>
            <a:ln w="57150">
              <a:solidFill>
                <a:srgbClr val="F24D6E"/>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F1530084-E7C7-0C60-4FF8-53B5BB579F88}"/>
                </a:ext>
              </a:extLst>
            </p:cNvPr>
            <p:cNvSpPr txBox="1"/>
            <p:nvPr/>
          </p:nvSpPr>
          <p:spPr>
            <a:xfrm>
              <a:off x="10084674" y="4445872"/>
              <a:ext cx="1836850" cy="4402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a:latin typeface="Abadi"/>
                  <a:ea typeface="Calibri"/>
                  <a:cs typeface="Calibri"/>
                </a:rPr>
                <a:t>CCAFS LC-40</a:t>
              </a:r>
              <a:endParaRPr lang="es-MX">
                <a:latin typeface="Abadi"/>
              </a:endParaRPr>
            </a:p>
          </p:txBody>
        </p:sp>
        <p:cxnSp>
          <p:nvCxnSpPr>
            <p:cNvPr id="7" name="Conector recto de flecha 6">
              <a:extLst>
                <a:ext uri="{FF2B5EF4-FFF2-40B4-BE49-F238E27FC236}">
                  <a16:creationId xmlns:a16="http://schemas.microsoft.com/office/drawing/2014/main" id="{C0DF7891-A4A3-7F01-5A52-965677D41258}"/>
                </a:ext>
              </a:extLst>
            </p:cNvPr>
            <p:cNvCxnSpPr>
              <a:cxnSpLocks/>
            </p:cNvCxnSpPr>
            <p:nvPr/>
          </p:nvCxnSpPr>
          <p:spPr>
            <a:xfrm>
              <a:off x="1975942" y="3434253"/>
              <a:ext cx="593836" cy="467711"/>
            </a:xfrm>
            <a:prstGeom prst="straightConnector1">
              <a:avLst/>
            </a:prstGeom>
            <a:ln w="57150">
              <a:solidFill>
                <a:srgbClr val="F24D6E"/>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4ED4F59A-104C-E304-FB73-7CB634D8751C}"/>
                </a:ext>
              </a:extLst>
            </p:cNvPr>
            <p:cNvSpPr txBox="1"/>
            <p:nvPr/>
          </p:nvSpPr>
          <p:spPr>
            <a:xfrm>
              <a:off x="49993" y="3247695"/>
              <a:ext cx="1952228" cy="4402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a:latin typeface="Abadi"/>
                  <a:ea typeface="Calibri"/>
                  <a:cs typeface="Calibri"/>
                </a:rPr>
                <a:t>VVAFB SLC-4E</a:t>
              </a:r>
            </a:p>
          </p:txBody>
        </p:sp>
      </p:grpSp>
      <p:sp>
        <p:nvSpPr>
          <p:cNvPr id="18" name="Content Placeholder 2">
            <a:extLst>
              <a:ext uri="{FF2B5EF4-FFF2-40B4-BE49-F238E27FC236}">
                <a16:creationId xmlns:a16="http://schemas.microsoft.com/office/drawing/2014/main" id="{54C4AA3D-94EB-9BB1-6E1B-85407D229317}"/>
              </a:ext>
            </a:extLst>
          </p:cNvPr>
          <p:cNvSpPr txBox="1">
            <a:spLocks/>
          </p:cNvSpPr>
          <p:nvPr/>
        </p:nvSpPr>
        <p:spPr>
          <a:xfrm>
            <a:off x="770380" y="1463565"/>
            <a:ext cx="10884830" cy="136267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chemeClr val="accent3">
                    <a:lumMod val="25000"/>
                  </a:schemeClr>
                </a:solidFill>
                <a:latin typeface="Abadi"/>
                <a:ea typeface="+mn-lt"/>
                <a:cs typeface="+mn-lt"/>
              </a:rPr>
              <a:t>The map displays SpaceX launch sites, strategically positioned near coastlines and transport paths, yet isolated from populated areas for safety. Apart from "VAFB SLC-4E", the sites are in close proximity, making individual site identification on the map difficult due to their tight clustering.</a:t>
            </a:r>
            <a:endParaRPr lang="en-US" sz="2000">
              <a:solidFill>
                <a:schemeClr val="accent3">
                  <a:lumMod val="25000"/>
                </a:schemeClr>
              </a:solidFill>
              <a:latin typeface="Calibri" panose="020F0502020204030204"/>
              <a:ea typeface="+mn-lt"/>
              <a:cs typeface="+mn-lt"/>
            </a:endParaRPr>
          </a:p>
          <a:p>
            <a:pPr>
              <a:buNone/>
            </a:pPr>
            <a:endParaRPr lang="en-US"/>
          </a:p>
          <a:p>
            <a:pPr>
              <a:buNone/>
            </a:pPr>
            <a:endParaRPr lang="en-US"/>
          </a:p>
          <a:p>
            <a:pPr>
              <a:buNone/>
            </a:pPr>
            <a:endParaRPr lang="en-US"/>
          </a:p>
          <a:p>
            <a:pPr>
              <a:buNone/>
            </a:pPr>
            <a:endParaRPr lang="en-US"/>
          </a:p>
          <a:p>
            <a:pPr>
              <a:buNone/>
            </a:pPr>
            <a:endParaRPr lang="en-US"/>
          </a:p>
          <a:p>
            <a:pPr marL="0" indent="0">
              <a:lnSpc>
                <a:spcPct val="100000"/>
              </a:lnSpc>
              <a:spcBef>
                <a:spcPts val="1400"/>
              </a:spcBef>
              <a:buNone/>
            </a:pPr>
            <a:endParaRPr lang="en-US" sz="2000">
              <a:solidFill>
                <a:schemeClr val="accent3">
                  <a:lumMod val="25000"/>
                </a:schemeClr>
              </a:solidFill>
              <a:latin typeface="Abadi"/>
              <a:ea typeface="Calibri"/>
              <a:cs typeface="Calibri"/>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52356"/>
            <a:ext cx="10765091" cy="1876152"/>
          </a:xfrm>
          <a:prstGeom prst="rect">
            <a:avLst/>
          </a:prstGeom>
        </p:spPr>
        <p:txBody>
          <a:bodyPr lIns="91440" tIns="45720" rIns="91440" bIns="45720" anchor="t">
            <a:normAutofit/>
          </a:bodyPr>
          <a:lstStyle/>
          <a:p>
            <a:pPr marL="0" indent="0">
              <a:lnSpc>
                <a:spcPct val="100000"/>
              </a:lnSpc>
              <a:spcBef>
                <a:spcPts val="1400"/>
              </a:spcBef>
              <a:buNone/>
            </a:pPr>
            <a:r>
              <a:rPr lang="en-US" sz="2400">
                <a:solidFill>
                  <a:schemeClr val="accent3">
                    <a:lumMod val="25000"/>
                  </a:schemeClr>
                </a:solidFill>
                <a:latin typeface="Abadi"/>
              </a:rPr>
              <a:t>This map markers display all of the registers from the launch site "CCAFS LC-40", being 26 in total. The failed outcomes appear in </a:t>
            </a:r>
            <a:r>
              <a:rPr lang="en-US" sz="2400">
                <a:solidFill>
                  <a:srgbClr val="F24D6E"/>
                </a:solidFill>
                <a:latin typeface="Abadi"/>
              </a:rPr>
              <a:t>red</a:t>
            </a:r>
            <a:r>
              <a:rPr lang="en-US" sz="2400">
                <a:solidFill>
                  <a:schemeClr val="accent3">
                    <a:lumMod val="25000"/>
                  </a:schemeClr>
                </a:solidFill>
                <a:latin typeface="Abadi"/>
              </a:rPr>
              <a:t>, and the successful ones in </a:t>
            </a:r>
            <a:r>
              <a:rPr lang="en-US" sz="2400">
                <a:solidFill>
                  <a:schemeClr val="accent6"/>
                </a:solidFill>
                <a:latin typeface="Abadi"/>
              </a:rPr>
              <a:t>green</a:t>
            </a:r>
            <a:r>
              <a:rPr lang="en-US" sz="2400">
                <a:latin typeface="Abadi"/>
              </a:rPr>
              <a:t>.</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SpaceX Launch Outcome Markers</a:t>
            </a:r>
          </a:p>
        </p:txBody>
      </p:sp>
      <p:pic>
        <p:nvPicPr>
          <p:cNvPr id="2" name="Imagen 1">
            <a:extLst>
              <a:ext uri="{FF2B5EF4-FFF2-40B4-BE49-F238E27FC236}">
                <a16:creationId xmlns:a16="http://schemas.microsoft.com/office/drawing/2014/main" id="{6F0AEE4B-B47D-8CDC-31F1-58F79080CA29}"/>
              </a:ext>
            </a:extLst>
          </p:cNvPr>
          <p:cNvPicPr>
            <a:picLocks noChangeAspect="1"/>
          </p:cNvPicPr>
          <p:nvPr/>
        </p:nvPicPr>
        <p:blipFill>
          <a:blip r:embed="rId3"/>
          <a:stretch>
            <a:fillRect/>
          </a:stretch>
        </p:blipFill>
        <p:spPr>
          <a:xfrm>
            <a:off x="2877207" y="2764221"/>
            <a:ext cx="6385035" cy="383133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SpaceX Launch Sites' Nearby Locations</a:t>
            </a:r>
          </a:p>
        </p:txBody>
      </p:sp>
      <p:grpSp>
        <p:nvGrpSpPr>
          <p:cNvPr id="9" name="Grupo 8">
            <a:extLst>
              <a:ext uri="{FF2B5EF4-FFF2-40B4-BE49-F238E27FC236}">
                <a16:creationId xmlns:a16="http://schemas.microsoft.com/office/drawing/2014/main" id="{8ADA69E4-24F4-184B-5B76-FF59C51E377A}"/>
              </a:ext>
            </a:extLst>
          </p:cNvPr>
          <p:cNvGrpSpPr/>
          <p:nvPr/>
        </p:nvGrpSpPr>
        <p:grpSpPr>
          <a:xfrm>
            <a:off x="2699146" y="2795752"/>
            <a:ext cx="6790883" cy="3831336"/>
            <a:chOff x="2699146" y="2764221"/>
            <a:chExt cx="6790883" cy="3831336"/>
          </a:xfrm>
        </p:grpSpPr>
        <p:pic>
          <p:nvPicPr>
            <p:cNvPr id="2" name="Imagen 1">
              <a:extLst>
                <a:ext uri="{FF2B5EF4-FFF2-40B4-BE49-F238E27FC236}">
                  <a16:creationId xmlns:a16="http://schemas.microsoft.com/office/drawing/2014/main" id="{34C033FC-247C-C36F-160D-D287A138C317}"/>
                </a:ext>
              </a:extLst>
            </p:cNvPr>
            <p:cNvPicPr>
              <a:picLocks noChangeAspect="1"/>
            </p:cNvPicPr>
            <p:nvPr/>
          </p:nvPicPr>
          <p:blipFill>
            <a:blip r:embed="rId3"/>
            <a:stretch>
              <a:fillRect/>
            </a:stretch>
          </p:blipFill>
          <p:spPr>
            <a:xfrm>
              <a:off x="2699146" y="2764221"/>
              <a:ext cx="3850811" cy="3831336"/>
            </a:xfrm>
            <a:prstGeom prst="rect">
              <a:avLst/>
            </a:prstGeom>
          </p:spPr>
        </p:pic>
        <p:pic>
          <p:nvPicPr>
            <p:cNvPr id="4" name="Imagen 3">
              <a:extLst>
                <a:ext uri="{FF2B5EF4-FFF2-40B4-BE49-F238E27FC236}">
                  <a16:creationId xmlns:a16="http://schemas.microsoft.com/office/drawing/2014/main" id="{07878CA8-C0F6-FEFD-11D1-5FB455E3FA8E}"/>
                </a:ext>
              </a:extLst>
            </p:cNvPr>
            <p:cNvPicPr>
              <a:picLocks noChangeAspect="1"/>
            </p:cNvPicPr>
            <p:nvPr/>
          </p:nvPicPr>
          <p:blipFill>
            <a:blip r:embed="rId4"/>
            <a:stretch>
              <a:fillRect/>
            </a:stretch>
          </p:blipFill>
          <p:spPr>
            <a:xfrm>
              <a:off x="6979681" y="2764221"/>
              <a:ext cx="2510348" cy="3831336"/>
            </a:xfrm>
            <a:prstGeom prst="rect">
              <a:avLst/>
            </a:prstGeom>
          </p:spPr>
        </p:pic>
      </p:grpSp>
      <p:pic>
        <p:nvPicPr>
          <p:cNvPr id="10" name="Imagen 9">
            <a:extLst>
              <a:ext uri="{FF2B5EF4-FFF2-40B4-BE49-F238E27FC236}">
                <a16:creationId xmlns:a16="http://schemas.microsoft.com/office/drawing/2014/main" id="{D58D9DD1-B4D4-97FE-4606-ABDCBE9B75E5}"/>
              </a:ext>
            </a:extLst>
          </p:cNvPr>
          <p:cNvPicPr>
            <a:picLocks noChangeAspect="1"/>
          </p:cNvPicPr>
          <p:nvPr/>
        </p:nvPicPr>
        <p:blipFill>
          <a:blip r:embed="rId5"/>
          <a:stretch>
            <a:fillRect/>
          </a:stretch>
        </p:blipFill>
        <p:spPr>
          <a:xfrm>
            <a:off x="3158359" y="3266090"/>
            <a:ext cx="457200" cy="457200"/>
          </a:xfrm>
          <a:prstGeom prst="rect">
            <a:avLst/>
          </a:prstGeom>
        </p:spPr>
      </p:pic>
      <p:pic>
        <p:nvPicPr>
          <p:cNvPr id="11" name="Imagen 10">
            <a:extLst>
              <a:ext uri="{FF2B5EF4-FFF2-40B4-BE49-F238E27FC236}">
                <a16:creationId xmlns:a16="http://schemas.microsoft.com/office/drawing/2014/main" id="{F7A4F5CD-F34F-BB7D-9C2D-6C2F0A8031B8}"/>
              </a:ext>
            </a:extLst>
          </p:cNvPr>
          <p:cNvPicPr>
            <a:picLocks noChangeAspect="1"/>
          </p:cNvPicPr>
          <p:nvPr/>
        </p:nvPicPr>
        <p:blipFill>
          <a:blip r:embed="rId6"/>
          <a:stretch>
            <a:fillRect/>
          </a:stretch>
        </p:blipFill>
        <p:spPr>
          <a:xfrm>
            <a:off x="5465379" y="4769068"/>
            <a:ext cx="451947" cy="451947"/>
          </a:xfrm>
          <a:prstGeom prst="rect">
            <a:avLst/>
          </a:prstGeom>
        </p:spPr>
      </p:pic>
      <p:sp>
        <p:nvSpPr>
          <p:cNvPr id="13" name="Content Placeholder 4">
            <a:extLst>
              <a:ext uri="{FF2B5EF4-FFF2-40B4-BE49-F238E27FC236}">
                <a16:creationId xmlns:a16="http://schemas.microsoft.com/office/drawing/2014/main" id="{4B1CD38F-368F-D20F-AF6D-B3D1A8902A46}"/>
              </a:ext>
            </a:extLst>
          </p:cNvPr>
          <p:cNvSpPr txBox="1">
            <a:spLocks/>
          </p:cNvSpPr>
          <p:nvPr/>
        </p:nvSpPr>
        <p:spPr>
          <a:xfrm>
            <a:off x="770010" y="1357915"/>
            <a:ext cx="10717795" cy="189191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a:solidFill>
                  <a:schemeClr val="accent3">
                    <a:lumMod val="25000"/>
                  </a:schemeClr>
                </a:solidFill>
                <a:latin typeface="Abadi"/>
              </a:rPr>
              <a:t>This map markers display some examples of the nearest locations of the launch site "CCAFS LC-40", such as the railway</a:t>
            </a:r>
            <a:r>
              <a:rPr lang="en-US" sz="2000" baseline="30000">
                <a:solidFill>
                  <a:srgbClr val="F24D6E"/>
                </a:solidFill>
                <a:latin typeface="Abadi"/>
              </a:rPr>
              <a:t>1</a:t>
            </a:r>
            <a:r>
              <a:rPr lang="en-US" sz="2000">
                <a:latin typeface="Abadi"/>
              </a:rPr>
              <a:t>, </a:t>
            </a:r>
            <a:r>
              <a:rPr lang="en-US" sz="2000">
                <a:solidFill>
                  <a:schemeClr val="accent3">
                    <a:lumMod val="25000"/>
                  </a:schemeClr>
                </a:solidFill>
                <a:latin typeface="Abadi"/>
                <a:ea typeface="+mn-lt"/>
                <a:cs typeface="+mn-lt"/>
              </a:rPr>
              <a:t>highway</a:t>
            </a:r>
            <a:r>
              <a:rPr lang="en-US" sz="2000" baseline="30000">
                <a:solidFill>
                  <a:srgbClr val="F24D6E"/>
                </a:solidFill>
                <a:latin typeface="Abadi"/>
                <a:ea typeface="Calibri"/>
                <a:cs typeface="Calibri"/>
              </a:rPr>
              <a:t>2</a:t>
            </a:r>
            <a:r>
              <a:rPr lang="en-US" sz="2000">
                <a:solidFill>
                  <a:schemeClr val="accent3">
                    <a:lumMod val="25000"/>
                  </a:schemeClr>
                </a:solidFill>
                <a:latin typeface="Abadi"/>
                <a:ea typeface="+mn-lt"/>
                <a:cs typeface="+mn-lt"/>
              </a:rPr>
              <a:t>, coastline</a:t>
            </a:r>
            <a:r>
              <a:rPr lang="en-US" sz="2000" baseline="30000">
                <a:solidFill>
                  <a:srgbClr val="F24D6E"/>
                </a:solidFill>
                <a:latin typeface="Abadi"/>
                <a:ea typeface="+mn-lt"/>
                <a:cs typeface="+mn-lt"/>
              </a:rPr>
              <a:t>3</a:t>
            </a:r>
            <a:r>
              <a:rPr lang="en-US" sz="2000">
                <a:solidFill>
                  <a:schemeClr val="accent3">
                    <a:lumMod val="25000"/>
                  </a:schemeClr>
                </a:solidFill>
                <a:latin typeface="Abadi"/>
                <a:ea typeface="+mn-lt"/>
                <a:cs typeface="+mn-lt"/>
              </a:rPr>
              <a:t> and city</a:t>
            </a:r>
            <a:r>
              <a:rPr lang="en-US" sz="2000" baseline="30000">
                <a:solidFill>
                  <a:srgbClr val="F24D6E"/>
                </a:solidFill>
                <a:latin typeface="Abadi"/>
                <a:ea typeface="+mn-lt"/>
                <a:cs typeface="+mn-lt"/>
              </a:rPr>
              <a:t>4</a:t>
            </a:r>
            <a:r>
              <a:rPr lang="en-US" sz="2000">
                <a:solidFill>
                  <a:schemeClr val="accent3">
                    <a:lumMod val="25000"/>
                  </a:schemeClr>
                </a:solidFill>
                <a:latin typeface="Abadi"/>
                <a:ea typeface="+mn-lt"/>
                <a:cs typeface="+mn-lt"/>
              </a:rPr>
              <a:t>.</a:t>
            </a:r>
            <a:r>
              <a:rPr lang="en-US" sz="2000">
                <a:solidFill>
                  <a:schemeClr val="accent3">
                    <a:lumMod val="25000"/>
                  </a:schemeClr>
                </a:solidFill>
                <a:latin typeface="Abadi"/>
              </a:rPr>
              <a:t> This launch site is strategically positioned to have multiple solutions for goods and employees transport, and being close to populated areas and cities in case of emergency.</a:t>
            </a:r>
          </a:p>
        </p:txBody>
      </p:sp>
      <p:pic>
        <p:nvPicPr>
          <p:cNvPr id="15" name="Imagen 14">
            <a:extLst>
              <a:ext uri="{FF2B5EF4-FFF2-40B4-BE49-F238E27FC236}">
                <a16:creationId xmlns:a16="http://schemas.microsoft.com/office/drawing/2014/main" id="{267B4EE7-6C96-99C8-E100-3A2F32716825}"/>
              </a:ext>
            </a:extLst>
          </p:cNvPr>
          <p:cNvPicPr>
            <a:picLocks noChangeAspect="1"/>
          </p:cNvPicPr>
          <p:nvPr/>
        </p:nvPicPr>
        <p:blipFill>
          <a:blip r:embed="rId7"/>
          <a:stretch>
            <a:fillRect/>
          </a:stretch>
        </p:blipFill>
        <p:spPr>
          <a:xfrm>
            <a:off x="7862601" y="5503655"/>
            <a:ext cx="456495" cy="454220"/>
          </a:xfrm>
          <a:prstGeom prst="rect">
            <a:avLst/>
          </a:prstGeom>
        </p:spPr>
      </p:pic>
      <p:pic>
        <p:nvPicPr>
          <p:cNvPr id="17" name="Imagen 16">
            <a:extLst>
              <a:ext uri="{FF2B5EF4-FFF2-40B4-BE49-F238E27FC236}">
                <a16:creationId xmlns:a16="http://schemas.microsoft.com/office/drawing/2014/main" id="{93112507-2B38-3F8F-5DD7-C164264E0B7A}"/>
              </a:ext>
            </a:extLst>
          </p:cNvPr>
          <p:cNvPicPr>
            <a:picLocks noChangeAspect="1"/>
          </p:cNvPicPr>
          <p:nvPr/>
        </p:nvPicPr>
        <p:blipFill>
          <a:blip r:embed="rId8"/>
          <a:stretch>
            <a:fillRect/>
          </a:stretch>
        </p:blipFill>
        <p:spPr>
          <a:xfrm>
            <a:off x="5994779" y="4877858"/>
            <a:ext cx="456495" cy="45422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pic>
        <p:nvPicPr>
          <p:cNvPr id="3" name="Imagen 2">
            <a:extLst>
              <a:ext uri="{FF2B5EF4-FFF2-40B4-BE49-F238E27FC236}">
                <a16:creationId xmlns:a16="http://schemas.microsoft.com/office/drawing/2014/main" id="{216AFDE9-DA9F-4E02-DB6E-B4841895F16D}"/>
              </a:ext>
            </a:extLst>
          </p:cNvPr>
          <p:cNvPicPr>
            <a:picLocks noChangeAspect="1"/>
          </p:cNvPicPr>
          <p:nvPr/>
        </p:nvPicPr>
        <p:blipFill>
          <a:blip r:embed="rId3"/>
          <a:stretch>
            <a:fillRect/>
          </a:stretch>
        </p:blipFill>
        <p:spPr>
          <a:xfrm>
            <a:off x="826412" y="1797269"/>
            <a:ext cx="1828609" cy="1908496"/>
          </a:xfrm>
          <a:prstGeom prst="rect">
            <a:avLst/>
          </a:prstGeom>
        </p:spPr>
      </p:pic>
      <p:sp>
        <p:nvSpPr>
          <p:cNvPr id="6" name="CuadroTexto 5">
            <a:extLst>
              <a:ext uri="{FF2B5EF4-FFF2-40B4-BE49-F238E27FC236}">
                <a16:creationId xmlns:a16="http://schemas.microsoft.com/office/drawing/2014/main" id="{73DD225C-2D2E-ED58-4B57-2EAB92E7DFCE}"/>
              </a:ext>
            </a:extLst>
          </p:cNvPr>
          <p:cNvSpPr txBox="1"/>
          <p:nvPr/>
        </p:nvSpPr>
        <p:spPr>
          <a:xfrm>
            <a:off x="741493" y="4443122"/>
            <a:ext cx="11039562"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200" err="1">
                <a:solidFill>
                  <a:schemeClr val="accent3">
                    <a:lumMod val="25000"/>
                  </a:schemeClr>
                </a:solidFill>
                <a:latin typeface="Abadi"/>
              </a:rPr>
              <a:t>This</a:t>
            </a:r>
            <a:r>
              <a:rPr lang="es-MX" sz="2200">
                <a:solidFill>
                  <a:schemeClr val="accent3">
                    <a:lumMod val="25000"/>
                  </a:schemeClr>
                </a:solidFill>
                <a:latin typeface="Abadi"/>
              </a:rPr>
              <a:t> </a:t>
            </a:r>
            <a:r>
              <a:rPr lang="es-MX" sz="2200" err="1">
                <a:solidFill>
                  <a:schemeClr val="accent3">
                    <a:lumMod val="25000"/>
                  </a:schemeClr>
                </a:solidFill>
                <a:latin typeface="Abadi"/>
              </a:rPr>
              <a:t>report</a:t>
            </a:r>
            <a:r>
              <a:rPr lang="es-MX" sz="2200">
                <a:solidFill>
                  <a:schemeClr val="accent3">
                    <a:lumMod val="25000"/>
                  </a:schemeClr>
                </a:solidFill>
                <a:latin typeface="Abadi"/>
              </a:rPr>
              <a:t>, </a:t>
            </a:r>
            <a:r>
              <a:rPr lang="es-MX" sz="2200" err="1">
                <a:solidFill>
                  <a:schemeClr val="accent3">
                    <a:lumMod val="25000"/>
                  </a:schemeClr>
                </a:solidFill>
                <a:latin typeface="Abadi"/>
              </a:rPr>
              <a:t>along</a:t>
            </a:r>
            <a:r>
              <a:rPr lang="es-MX" sz="2200">
                <a:solidFill>
                  <a:schemeClr val="accent3">
                    <a:lumMod val="25000"/>
                  </a:schemeClr>
                </a:solidFill>
                <a:latin typeface="Abadi"/>
              </a:rPr>
              <a:t> </a:t>
            </a:r>
            <a:r>
              <a:rPr lang="es-MX" sz="2200" err="1">
                <a:solidFill>
                  <a:schemeClr val="accent3">
                    <a:lumMod val="25000"/>
                  </a:schemeClr>
                </a:solidFill>
                <a:latin typeface="Abadi"/>
              </a:rPr>
              <a:t>with</a:t>
            </a:r>
            <a:r>
              <a:rPr lang="es-MX" sz="2200">
                <a:solidFill>
                  <a:schemeClr val="accent3">
                    <a:lumMod val="25000"/>
                  </a:schemeClr>
                </a:solidFill>
                <a:latin typeface="Abadi"/>
              </a:rPr>
              <a:t> </a:t>
            </a:r>
            <a:r>
              <a:rPr lang="es-MX" sz="2200" err="1">
                <a:solidFill>
                  <a:schemeClr val="accent3">
                    <a:lumMod val="25000"/>
                  </a:schemeClr>
                </a:solidFill>
                <a:latin typeface="Abadi"/>
              </a:rPr>
              <a:t>its</a:t>
            </a:r>
            <a:r>
              <a:rPr lang="es-MX" sz="2200">
                <a:solidFill>
                  <a:schemeClr val="accent3">
                    <a:lumMod val="25000"/>
                  </a:schemeClr>
                </a:solidFill>
                <a:latin typeface="Abadi"/>
              </a:rPr>
              <a:t> </a:t>
            </a:r>
            <a:r>
              <a:rPr lang="es-MX" sz="2200" err="1">
                <a:solidFill>
                  <a:schemeClr val="accent3">
                    <a:lumMod val="25000"/>
                  </a:schemeClr>
                </a:solidFill>
                <a:latin typeface="Abadi"/>
              </a:rPr>
              <a:t>additional</a:t>
            </a:r>
            <a:r>
              <a:rPr lang="es-MX" sz="2200">
                <a:solidFill>
                  <a:schemeClr val="accent3">
                    <a:lumMod val="25000"/>
                  </a:schemeClr>
                </a:solidFill>
                <a:latin typeface="Abadi"/>
              </a:rPr>
              <a:t> </a:t>
            </a:r>
            <a:r>
              <a:rPr lang="es-MX" sz="2200" err="1">
                <a:solidFill>
                  <a:schemeClr val="accent3">
                    <a:lumMod val="25000"/>
                  </a:schemeClr>
                </a:solidFill>
                <a:latin typeface="Abadi"/>
              </a:rPr>
              <a:t>materials</a:t>
            </a:r>
            <a:r>
              <a:rPr lang="es-MX" sz="2200">
                <a:solidFill>
                  <a:schemeClr val="accent3">
                    <a:lumMod val="25000"/>
                  </a:schemeClr>
                </a:solidFill>
                <a:latin typeface="Abadi"/>
              </a:rPr>
              <a:t> and </a:t>
            </a:r>
            <a:r>
              <a:rPr lang="es-MX" sz="2200" err="1">
                <a:solidFill>
                  <a:schemeClr val="accent3">
                    <a:lumMod val="25000"/>
                  </a:schemeClr>
                </a:solidFill>
                <a:latin typeface="Abadi"/>
              </a:rPr>
              <a:t>documentation</a:t>
            </a:r>
            <a:r>
              <a:rPr lang="es-MX" sz="2200">
                <a:solidFill>
                  <a:schemeClr val="accent3">
                    <a:lumMod val="25000"/>
                  </a:schemeClr>
                </a:solidFill>
                <a:latin typeface="Abadi"/>
              </a:rPr>
              <a:t>, </a:t>
            </a:r>
            <a:r>
              <a:rPr lang="es-MX" sz="2200" err="1">
                <a:solidFill>
                  <a:schemeClr val="accent3">
                    <a:lumMod val="25000"/>
                  </a:schemeClr>
                </a:solidFill>
                <a:latin typeface="Abadi"/>
              </a:rPr>
              <a:t>aims</a:t>
            </a:r>
            <a:r>
              <a:rPr lang="es-MX" sz="2200">
                <a:solidFill>
                  <a:schemeClr val="accent3">
                    <a:lumMod val="25000"/>
                  </a:schemeClr>
                </a:solidFill>
                <a:latin typeface="Abadi"/>
              </a:rPr>
              <a:t> </a:t>
            </a:r>
            <a:r>
              <a:rPr lang="es-MX" sz="2200" err="1">
                <a:solidFill>
                  <a:schemeClr val="accent3">
                    <a:lumMod val="25000"/>
                  </a:schemeClr>
                </a:solidFill>
                <a:latin typeface="Abadi"/>
              </a:rPr>
              <a:t>to</a:t>
            </a:r>
            <a:r>
              <a:rPr lang="es-MX" sz="2200">
                <a:solidFill>
                  <a:schemeClr val="accent3">
                    <a:lumMod val="25000"/>
                  </a:schemeClr>
                </a:solidFill>
                <a:latin typeface="Abadi"/>
              </a:rPr>
              <a:t> </a:t>
            </a:r>
            <a:r>
              <a:rPr lang="es-MX" sz="2200" err="1">
                <a:solidFill>
                  <a:schemeClr val="accent3">
                    <a:lumMod val="25000"/>
                  </a:schemeClr>
                </a:solidFill>
                <a:latin typeface="Abadi"/>
              </a:rPr>
              <a:t>showcase</a:t>
            </a:r>
            <a:r>
              <a:rPr lang="es-MX" sz="2200">
                <a:solidFill>
                  <a:schemeClr val="accent3">
                    <a:lumMod val="25000"/>
                  </a:schemeClr>
                </a:solidFill>
                <a:latin typeface="Abadi"/>
              </a:rPr>
              <a:t> and </a:t>
            </a:r>
            <a:r>
              <a:rPr lang="es-MX" sz="2200" err="1">
                <a:solidFill>
                  <a:schemeClr val="accent3">
                    <a:lumMod val="25000"/>
                  </a:schemeClr>
                </a:solidFill>
                <a:latin typeface="Abadi"/>
              </a:rPr>
              <a:t>present</a:t>
            </a:r>
            <a:r>
              <a:rPr lang="es-MX" sz="2200">
                <a:solidFill>
                  <a:schemeClr val="accent3">
                    <a:lumMod val="25000"/>
                  </a:schemeClr>
                </a:solidFill>
                <a:latin typeface="Abadi"/>
              </a:rPr>
              <a:t> </a:t>
            </a:r>
            <a:r>
              <a:rPr lang="es-MX" sz="2200" err="1">
                <a:solidFill>
                  <a:schemeClr val="accent3">
                    <a:lumMod val="25000"/>
                  </a:schemeClr>
                </a:solidFill>
                <a:latin typeface="Abadi"/>
              </a:rPr>
              <a:t>the</a:t>
            </a:r>
            <a:r>
              <a:rPr lang="es-MX" sz="2200">
                <a:solidFill>
                  <a:schemeClr val="accent3">
                    <a:lumMod val="25000"/>
                  </a:schemeClr>
                </a:solidFill>
                <a:latin typeface="Abadi"/>
              </a:rPr>
              <a:t> </a:t>
            </a:r>
            <a:r>
              <a:rPr lang="es-MX" sz="2200" err="1">
                <a:solidFill>
                  <a:schemeClr val="accent3">
                    <a:lumMod val="25000"/>
                  </a:schemeClr>
                </a:solidFill>
                <a:latin typeface="Abadi"/>
              </a:rPr>
              <a:t>results</a:t>
            </a:r>
            <a:r>
              <a:rPr lang="es-MX" sz="2200">
                <a:solidFill>
                  <a:schemeClr val="accent3">
                    <a:lumMod val="25000"/>
                  </a:schemeClr>
                </a:solidFill>
                <a:latin typeface="Abadi"/>
              </a:rPr>
              <a:t> </a:t>
            </a:r>
            <a:r>
              <a:rPr lang="es-MX" sz="2200" err="1">
                <a:solidFill>
                  <a:schemeClr val="accent3">
                    <a:lumMod val="25000"/>
                  </a:schemeClr>
                </a:solidFill>
                <a:latin typeface="Abadi"/>
              </a:rPr>
              <a:t>of</a:t>
            </a:r>
            <a:r>
              <a:rPr lang="es-MX" sz="2200">
                <a:solidFill>
                  <a:schemeClr val="accent3">
                    <a:lumMod val="25000"/>
                  </a:schemeClr>
                </a:solidFill>
                <a:latin typeface="Abadi"/>
              </a:rPr>
              <a:t> </a:t>
            </a:r>
            <a:r>
              <a:rPr lang="es-MX" sz="2200" err="1">
                <a:solidFill>
                  <a:schemeClr val="accent3">
                    <a:lumMod val="25000"/>
                  </a:schemeClr>
                </a:solidFill>
                <a:latin typeface="Abadi"/>
              </a:rPr>
              <a:t>the</a:t>
            </a:r>
            <a:r>
              <a:rPr lang="es-MX" sz="2200">
                <a:solidFill>
                  <a:schemeClr val="accent3">
                    <a:lumMod val="25000"/>
                  </a:schemeClr>
                </a:solidFill>
                <a:latin typeface="Abadi"/>
              </a:rPr>
              <a:t> Machine-</a:t>
            </a:r>
            <a:r>
              <a:rPr lang="es-MX" sz="2200" err="1">
                <a:solidFill>
                  <a:schemeClr val="accent3">
                    <a:lumMod val="25000"/>
                  </a:schemeClr>
                </a:solidFill>
                <a:latin typeface="Abadi"/>
              </a:rPr>
              <a:t>Learning</a:t>
            </a:r>
            <a:r>
              <a:rPr lang="es-MX" sz="2200">
                <a:solidFill>
                  <a:schemeClr val="accent3">
                    <a:lumMod val="25000"/>
                  </a:schemeClr>
                </a:solidFill>
                <a:latin typeface="Abadi"/>
              </a:rPr>
              <a:t>-</a:t>
            </a:r>
            <a:r>
              <a:rPr lang="es-MX" sz="2200" err="1">
                <a:solidFill>
                  <a:schemeClr val="accent3">
                    <a:lumMod val="25000"/>
                  </a:schemeClr>
                </a:solidFill>
                <a:latin typeface="Abadi"/>
              </a:rPr>
              <a:t>based</a:t>
            </a:r>
            <a:r>
              <a:rPr lang="es-MX" sz="2200">
                <a:solidFill>
                  <a:schemeClr val="accent3">
                    <a:lumMod val="25000"/>
                  </a:schemeClr>
                </a:solidFill>
                <a:latin typeface="Abadi"/>
              </a:rPr>
              <a:t> </a:t>
            </a:r>
            <a:r>
              <a:rPr lang="es-MX" sz="2200" err="1">
                <a:solidFill>
                  <a:schemeClr val="accent3">
                    <a:lumMod val="25000"/>
                  </a:schemeClr>
                </a:solidFill>
                <a:latin typeface="Abadi"/>
              </a:rPr>
              <a:t>prediction</a:t>
            </a:r>
            <a:r>
              <a:rPr lang="es-MX" sz="2200">
                <a:solidFill>
                  <a:schemeClr val="accent3">
                    <a:lumMod val="25000"/>
                  </a:schemeClr>
                </a:solidFill>
                <a:latin typeface="Abadi"/>
              </a:rPr>
              <a:t> </a:t>
            </a:r>
            <a:r>
              <a:rPr lang="es-MX" sz="2200" err="1">
                <a:solidFill>
                  <a:schemeClr val="accent3">
                    <a:lumMod val="25000"/>
                  </a:schemeClr>
                </a:solidFill>
                <a:latin typeface="Abadi"/>
              </a:rPr>
              <a:t>model</a:t>
            </a:r>
            <a:r>
              <a:rPr lang="es-MX" sz="2200">
                <a:solidFill>
                  <a:schemeClr val="accent3">
                    <a:lumMod val="25000"/>
                  </a:schemeClr>
                </a:solidFill>
                <a:latin typeface="Abadi"/>
              </a:rPr>
              <a:t> and </a:t>
            </a:r>
            <a:r>
              <a:rPr lang="es-MX" sz="2200" err="1">
                <a:solidFill>
                  <a:schemeClr val="accent3">
                    <a:lumMod val="25000"/>
                  </a:schemeClr>
                </a:solidFill>
                <a:latin typeface="Abadi"/>
              </a:rPr>
              <a:t>the</a:t>
            </a:r>
            <a:r>
              <a:rPr lang="es-MX" sz="2200">
                <a:solidFill>
                  <a:schemeClr val="accent3">
                    <a:lumMod val="25000"/>
                  </a:schemeClr>
                </a:solidFill>
                <a:latin typeface="Abadi"/>
              </a:rPr>
              <a:t> data </a:t>
            </a:r>
            <a:r>
              <a:rPr lang="es-MX" sz="2200" err="1">
                <a:solidFill>
                  <a:schemeClr val="accent3">
                    <a:lumMod val="25000"/>
                  </a:schemeClr>
                </a:solidFill>
                <a:latin typeface="Abadi"/>
              </a:rPr>
              <a:t>collection</a:t>
            </a:r>
            <a:r>
              <a:rPr lang="es-MX" sz="2200">
                <a:solidFill>
                  <a:schemeClr val="accent3">
                    <a:lumMod val="25000"/>
                  </a:schemeClr>
                </a:solidFill>
                <a:latin typeface="Abadi"/>
              </a:rPr>
              <a:t>, </a:t>
            </a:r>
            <a:r>
              <a:rPr lang="es-MX" sz="2200" err="1">
                <a:solidFill>
                  <a:schemeClr val="accent3">
                    <a:lumMod val="25000"/>
                  </a:schemeClr>
                </a:solidFill>
                <a:latin typeface="Abadi"/>
              </a:rPr>
              <a:t>cleaning</a:t>
            </a:r>
            <a:r>
              <a:rPr lang="es-MX" sz="2200">
                <a:solidFill>
                  <a:schemeClr val="accent3">
                    <a:lumMod val="25000"/>
                  </a:schemeClr>
                </a:solidFill>
                <a:latin typeface="Abadi"/>
              </a:rPr>
              <a:t>, </a:t>
            </a:r>
            <a:r>
              <a:rPr lang="es-MX" sz="2200" err="1">
                <a:solidFill>
                  <a:schemeClr val="accent3">
                    <a:lumMod val="25000"/>
                  </a:schemeClr>
                </a:solidFill>
                <a:latin typeface="Abadi"/>
              </a:rPr>
              <a:t>analysis</a:t>
            </a:r>
            <a:r>
              <a:rPr lang="es-MX" sz="2200">
                <a:solidFill>
                  <a:schemeClr val="accent3">
                    <a:lumMod val="25000"/>
                  </a:schemeClr>
                </a:solidFill>
                <a:latin typeface="Abadi"/>
              </a:rPr>
              <a:t>, and </a:t>
            </a:r>
            <a:r>
              <a:rPr lang="es-MX" sz="2200" err="1">
                <a:solidFill>
                  <a:schemeClr val="accent3">
                    <a:lumMod val="25000"/>
                  </a:schemeClr>
                </a:solidFill>
                <a:latin typeface="Abadi"/>
              </a:rPr>
              <a:t>preparing</a:t>
            </a:r>
            <a:r>
              <a:rPr lang="es-MX" sz="2200">
                <a:solidFill>
                  <a:schemeClr val="accent3">
                    <a:lumMod val="25000"/>
                  </a:schemeClr>
                </a:solidFill>
                <a:latin typeface="Abadi"/>
              </a:rPr>
              <a:t> </a:t>
            </a:r>
            <a:r>
              <a:rPr lang="es-MX" sz="2200" err="1">
                <a:solidFill>
                  <a:schemeClr val="accent3">
                    <a:lumMod val="25000"/>
                  </a:schemeClr>
                </a:solidFill>
                <a:latin typeface="Abadi"/>
              </a:rPr>
              <a:t>methodology</a:t>
            </a:r>
            <a:r>
              <a:rPr lang="es-MX" sz="2200">
                <a:solidFill>
                  <a:schemeClr val="accent3">
                    <a:lumMod val="25000"/>
                  </a:schemeClr>
                </a:solidFill>
                <a:latin typeface="Abadi"/>
              </a:rPr>
              <a:t>, </a:t>
            </a:r>
            <a:r>
              <a:rPr lang="es-MX" sz="2200" err="1">
                <a:solidFill>
                  <a:schemeClr val="accent3">
                    <a:lumMod val="25000"/>
                  </a:schemeClr>
                </a:solidFill>
                <a:latin typeface="Abadi"/>
              </a:rPr>
              <a:t>offering</a:t>
            </a:r>
            <a:r>
              <a:rPr lang="es-MX" sz="2200">
                <a:solidFill>
                  <a:schemeClr val="accent3">
                    <a:lumMod val="25000"/>
                  </a:schemeClr>
                </a:solidFill>
                <a:latin typeface="Abadi"/>
              </a:rPr>
              <a:t> </a:t>
            </a:r>
            <a:r>
              <a:rPr lang="es-MX" sz="2200" err="1">
                <a:solidFill>
                  <a:schemeClr val="accent3">
                    <a:lumMod val="25000"/>
                  </a:schemeClr>
                </a:solidFill>
                <a:latin typeface="Abadi"/>
              </a:rPr>
              <a:t>useful</a:t>
            </a:r>
            <a:r>
              <a:rPr lang="es-MX" sz="2200">
                <a:solidFill>
                  <a:schemeClr val="accent3">
                    <a:lumMod val="25000"/>
                  </a:schemeClr>
                </a:solidFill>
                <a:latin typeface="Abadi"/>
              </a:rPr>
              <a:t> </a:t>
            </a:r>
            <a:r>
              <a:rPr lang="es-MX" sz="2200" err="1">
                <a:solidFill>
                  <a:schemeClr val="accent3">
                    <a:lumMod val="25000"/>
                  </a:schemeClr>
                </a:solidFill>
                <a:latin typeface="Abadi"/>
              </a:rPr>
              <a:t>insights</a:t>
            </a:r>
            <a:r>
              <a:rPr lang="es-MX" sz="2200">
                <a:solidFill>
                  <a:schemeClr val="accent3">
                    <a:lumMod val="25000"/>
                  </a:schemeClr>
                </a:solidFill>
                <a:latin typeface="Abadi"/>
              </a:rPr>
              <a:t> in </a:t>
            </a:r>
            <a:r>
              <a:rPr lang="es-MX" sz="2200" err="1">
                <a:solidFill>
                  <a:schemeClr val="accent3">
                    <a:lumMod val="25000"/>
                  </a:schemeClr>
                </a:solidFill>
                <a:latin typeface="Abadi"/>
              </a:rPr>
              <a:t>the</a:t>
            </a:r>
            <a:r>
              <a:rPr lang="es-MX" sz="2200">
                <a:solidFill>
                  <a:schemeClr val="accent3">
                    <a:lumMod val="25000"/>
                  </a:schemeClr>
                </a:solidFill>
                <a:latin typeface="Abadi"/>
              </a:rPr>
              <a:t> data </a:t>
            </a:r>
            <a:r>
              <a:rPr lang="es-MX" sz="2200" err="1">
                <a:solidFill>
                  <a:schemeClr val="accent3">
                    <a:lumMod val="25000"/>
                  </a:schemeClr>
                </a:solidFill>
                <a:latin typeface="Abadi"/>
              </a:rPr>
              <a:t>with</a:t>
            </a:r>
            <a:r>
              <a:rPr lang="es-MX" sz="2200">
                <a:solidFill>
                  <a:schemeClr val="accent3">
                    <a:lumMod val="25000"/>
                  </a:schemeClr>
                </a:solidFill>
                <a:latin typeface="Abadi"/>
              </a:rPr>
              <a:t> web-</a:t>
            </a:r>
            <a:r>
              <a:rPr lang="es-MX" sz="2200" err="1">
                <a:solidFill>
                  <a:schemeClr val="accent3">
                    <a:lumMod val="25000"/>
                  </a:schemeClr>
                </a:solidFill>
                <a:latin typeface="Abadi"/>
              </a:rPr>
              <a:t>based</a:t>
            </a:r>
            <a:r>
              <a:rPr lang="es-MX" sz="2200">
                <a:solidFill>
                  <a:schemeClr val="accent3">
                    <a:lumMod val="25000"/>
                  </a:schemeClr>
                </a:solidFill>
                <a:latin typeface="Abadi"/>
              </a:rPr>
              <a:t> </a:t>
            </a:r>
            <a:r>
              <a:rPr lang="es-MX" sz="2200" err="1">
                <a:solidFill>
                  <a:schemeClr val="accent3">
                    <a:lumMod val="25000"/>
                  </a:schemeClr>
                </a:solidFill>
                <a:latin typeface="Abadi"/>
              </a:rPr>
              <a:t>dashboard</a:t>
            </a:r>
            <a:r>
              <a:rPr lang="es-MX" sz="2200">
                <a:solidFill>
                  <a:schemeClr val="accent3">
                    <a:lumMod val="25000"/>
                  </a:schemeClr>
                </a:solidFill>
                <a:latin typeface="Abadi"/>
              </a:rPr>
              <a:t> </a:t>
            </a:r>
            <a:r>
              <a:rPr lang="es-MX" sz="2200" err="1">
                <a:solidFill>
                  <a:schemeClr val="accent3">
                    <a:lumMod val="25000"/>
                  </a:schemeClr>
                </a:solidFill>
                <a:latin typeface="Abadi"/>
              </a:rPr>
              <a:t>applications</a:t>
            </a:r>
            <a:r>
              <a:rPr lang="es-MX" sz="2200">
                <a:solidFill>
                  <a:schemeClr val="accent3">
                    <a:lumMod val="25000"/>
                  </a:schemeClr>
                </a:solidFill>
                <a:latin typeface="Abadi"/>
              </a:rPr>
              <a:t>, interactive and </a:t>
            </a:r>
            <a:r>
              <a:rPr lang="es-MX" sz="2200" err="1">
                <a:solidFill>
                  <a:schemeClr val="accent3">
                    <a:lumMod val="25000"/>
                  </a:schemeClr>
                </a:solidFill>
                <a:latin typeface="Abadi"/>
              </a:rPr>
              <a:t>dynamic</a:t>
            </a:r>
            <a:r>
              <a:rPr lang="es-MX" sz="2200">
                <a:solidFill>
                  <a:schemeClr val="accent3">
                    <a:lumMod val="25000"/>
                  </a:schemeClr>
                </a:solidFill>
                <a:latin typeface="Abadi"/>
              </a:rPr>
              <a:t> </a:t>
            </a:r>
            <a:r>
              <a:rPr lang="es-MX" sz="2200" err="1">
                <a:solidFill>
                  <a:schemeClr val="accent3">
                    <a:lumMod val="25000"/>
                  </a:schemeClr>
                </a:solidFill>
                <a:latin typeface="Abadi"/>
              </a:rPr>
              <a:t>visualizations</a:t>
            </a:r>
            <a:r>
              <a:rPr lang="es-MX" sz="2200">
                <a:solidFill>
                  <a:schemeClr val="accent3">
                    <a:lumMod val="25000"/>
                  </a:schemeClr>
                </a:solidFill>
                <a:latin typeface="Abadi"/>
              </a:rPr>
              <a:t>, and </a:t>
            </a:r>
            <a:r>
              <a:rPr lang="es-MX" sz="2200" err="1">
                <a:solidFill>
                  <a:schemeClr val="accent3">
                    <a:lumMod val="25000"/>
                  </a:schemeClr>
                </a:solidFill>
                <a:latin typeface="Abadi"/>
              </a:rPr>
              <a:t>geographic</a:t>
            </a:r>
            <a:r>
              <a:rPr lang="es-MX" sz="2200">
                <a:solidFill>
                  <a:schemeClr val="accent3">
                    <a:lumMod val="25000"/>
                  </a:schemeClr>
                </a:solidFill>
                <a:latin typeface="Abadi"/>
              </a:rPr>
              <a:t> data </a:t>
            </a:r>
            <a:r>
              <a:rPr lang="es-MX" sz="2200" err="1">
                <a:solidFill>
                  <a:schemeClr val="accent3">
                    <a:lumMod val="25000"/>
                  </a:schemeClr>
                </a:solidFill>
                <a:latin typeface="Abadi"/>
              </a:rPr>
              <a:t>to</a:t>
            </a:r>
            <a:r>
              <a:rPr lang="es-MX" sz="2200">
                <a:solidFill>
                  <a:schemeClr val="accent3">
                    <a:lumMod val="25000"/>
                  </a:schemeClr>
                </a:solidFill>
                <a:latin typeface="Abadi"/>
              </a:rPr>
              <a:t> </a:t>
            </a:r>
            <a:r>
              <a:rPr lang="es-MX" sz="2200" err="1">
                <a:solidFill>
                  <a:schemeClr val="accent3">
                    <a:lumMod val="25000"/>
                  </a:schemeClr>
                </a:solidFill>
                <a:latin typeface="Abadi"/>
              </a:rPr>
              <a:t>better</a:t>
            </a:r>
            <a:r>
              <a:rPr lang="es-MX" sz="2200">
                <a:solidFill>
                  <a:schemeClr val="accent3">
                    <a:lumMod val="25000"/>
                  </a:schemeClr>
                </a:solidFill>
                <a:latin typeface="Abadi"/>
              </a:rPr>
              <a:t> </a:t>
            </a:r>
            <a:r>
              <a:rPr lang="es-MX" sz="2200" err="1">
                <a:solidFill>
                  <a:schemeClr val="accent3">
                    <a:lumMod val="25000"/>
                  </a:schemeClr>
                </a:solidFill>
                <a:latin typeface="Abadi"/>
              </a:rPr>
              <a:t>understand</a:t>
            </a:r>
            <a:r>
              <a:rPr lang="es-MX" sz="2200">
                <a:solidFill>
                  <a:schemeClr val="accent3">
                    <a:lumMod val="25000"/>
                  </a:schemeClr>
                </a:solidFill>
                <a:latin typeface="Abadi"/>
              </a:rPr>
              <a:t> </a:t>
            </a:r>
            <a:r>
              <a:rPr lang="es-MX" sz="2200" err="1">
                <a:solidFill>
                  <a:schemeClr val="accent3">
                    <a:lumMod val="25000"/>
                  </a:schemeClr>
                </a:solidFill>
                <a:latin typeface="Abadi"/>
              </a:rPr>
              <a:t>what</a:t>
            </a:r>
            <a:r>
              <a:rPr lang="es-MX" sz="2200">
                <a:solidFill>
                  <a:schemeClr val="accent3">
                    <a:lumMod val="25000"/>
                  </a:schemeClr>
                </a:solidFill>
                <a:latin typeface="Abadi"/>
              </a:rPr>
              <a:t> </a:t>
            </a:r>
            <a:r>
              <a:rPr lang="es-MX" sz="2200" err="1">
                <a:solidFill>
                  <a:schemeClr val="accent3">
                    <a:lumMod val="25000"/>
                  </a:schemeClr>
                </a:solidFill>
                <a:latin typeface="Abadi"/>
              </a:rPr>
              <a:t>our</a:t>
            </a:r>
            <a:r>
              <a:rPr lang="es-MX" sz="2200">
                <a:solidFill>
                  <a:schemeClr val="accent3">
                    <a:lumMod val="25000"/>
                  </a:schemeClr>
                </a:solidFill>
                <a:latin typeface="Abadi"/>
              </a:rPr>
              <a:t> </a:t>
            </a:r>
            <a:r>
              <a:rPr lang="es-MX" sz="2200" err="1">
                <a:solidFill>
                  <a:schemeClr val="accent3">
                    <a:lumMod val="25000"/>
                  </a:schemeClr>
                </a:solidFill>
                <a:latin typeface="Abadi"/>
              </a:rPr>
              <a:t>model</a:t>
            </a:r>
            <a:r>
              <a:rPr lang="es-MX" sz="2200">
                <a:solidFill>
                  <a:schemeClr val="accent3">
                    <a:lumMod val="25000"/>
                  </a:schemeClr>
                </a:solidFill>
                <a:latin typeface="Abadi"/>
              </a:rPr>
              <a:t> </a:t>
            </a:r>
            <a:r>
              <a:rPr lang="es-MX" sz="2200" err="1">
                <a:solidFill>
                  <a:schemeClr val="accent3">
                    <a:lumMod val="25000"/>
                  </a:schemeClr>
                </a:solidFill>
                <a:latin typeface="Abadi"/>
              </a:rPr>
              <a:t>is</a:t>
            </a:r>
            <a:r>
              <a:rPr lang="es-MX" sz="2200">
                <a:solidFill>
                  <a:schemeClr val="accent3">
                    <a:lumMod val="25000"/>
                  </a:schemeClr>
                </a:solidFill>
                <a:latin typeface="Abadi"/>
              </a:rPr>
              <a:t> </a:t>
            </a:r>
            <a:r>
              <a:rPr lang="es-MX" sz="2200" err="1">
                <a:solidFill>
                  <a:schemeClr val="accent3">
                    <a:lumMod val="25000"/>
                  </a:schemeClr>
                </a:solidFill>
                <a:latin typeface="Abadi"/>
              </a:rPr>
              <a:t>evaluating</a:t>
            </a:r>
            <a:r>
              <a:rPr lang="es-MX" sz="2200">
                <a:solidFill>
                  <a:schemeClr val="accent3">
                    <a:lumMod val="25000"/>
                  </a:schemeClr>
                </a:solidFill>
                <a:latin typeface="Abadi"/>
              </a:rPr>
              <a:t>. </a:t>
            </a:r>
          </a:p>
        </p:txBody>
      </p:sp>
      <p:sp>
        <p:nvSpPr>
          <p:cNvPr id="7" name="CuadroTexto 6">
            <a:extLst>
              <a:ext uri="{FF2B5EF4-FFF2-40B4-BE49-F238E27FC236}">
                <a16:creationId xmlns:a16="http://schemas.microsoft.com/office/drawing/2014/main" id="{F295C6E2-E835-9232-8B0F-4D6F45D450F0}"/>
              </a:ext>
            </a:extLst>
          </p:cNvPr>
          <p:cNvSpPr txBox="1"/>
          <p:nvPr/>
        </p:nvSpPr>
        <p:spPr>
          <a:xfrm>
            <a:off x="493842" y="3706521"/>
            <a:ext cx="25559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400" err="1">
                <a:solidFill>
                  <a:schemeClr val="accent3">
                    <a:lumMod val="25000"/>
                  </a:schemeClr>
                </a:solidFill>
                <a:latin typeface="Abadi"/>
              </a:rPr>
              <a:t>Allon</a:t>
            </a:r>
            <a:r>
              <a:rPr lang="es-MX" sz="1400">
                <a:solidFill>
                  <a:schemeClr val="accent3">
                    <a:lumMod val="25000"/>
                  </a:schemeClr>
                </a:solidFill>
                <a:latin typeface="Abadi"/>
              </a:rPr>
              <a:t> </a:t>
            </a:r>
            <a:r>
              <a:rPr lang="es-MX" sz="1400" err="1">
                <a:solidFill>
                  <a:schemeClr val="accent3">
                    <a:lumMod val="25000"/>
                  </a:schemeClr>
                </a:solidFill>
                <a:latin typeface="Abadi"/>
              </a:rPr>
              <a:t>Mask</a:t>
            </a:r>
            <a:endParaRPr lang="es-MX" sz="1400">
              <a:solidFill>
                <a:schemeClr val="accent3">
                  <a:lumMod val="25000"/>
                </a:schemeClr>
              </a:solidFill>
              <a:latin typeface="Abadi"/>
            </a:endParaRPr>
          </a:p>
          <a:p>
            <a:pPr algn="ctr"/>
            <a:r>
              <a:rPr lang="es-MX" sz="1400" err="1">
                <a:solidFill>
                  <a:schemeClr val="accent3">
                    <a:lumMod val="25000"/>
                  </a:schemeClr>
                </a:solidFill>
                <a:latin typeface="Abadi"/>
              </a:rPr>
              <a:t>Founder</a:t>
            </a:r>
            <a:r>
              <a:rPr lang="es-MX" sz="1400">
                <a:solidFill>
                  <a:schemeClr val="accent3">
                    <a:lumMod val="25000"/>
                  </a:schemeClr>
                </a:solidFill>
                <a:latin typeface="Abadi"/>
              </a:rPr>
              <a:t> &amp; CEO </a:t>
            </a:r>
            <a:r>
              <a:rPr lang="es-MX" sz="1400" err="1">
                <a:solidFill>
                  <a:schemeClr val="accent3">
                    <a:lumMod val="25000"/>
                  </a:schemeClr>
                </a:solidFill>
                <a:latin typeface="Abadi"/>
              </a:rPr>
              <a:t>of</a:t>
            </a:r>
            <a:r>
              <a:rPr lang="es-MX" sz="1400">
                <a:solidFill>
                  <a:schemeClr val="accent3">
                    <a:lumMod val="25000"/>
                  </a:schemeClr>
                </a:solidFill>
                <a:latin typeface="Abadi"/>
              </a:rPr>
              <a:t> </a:t>
            </a:r>
            <a:r>
              <a:rPr lang="es-MX" sz="1400" err="1">
                <a:solidFill>
                  <a:schemeClr val="accent1"/>
                </a:solidFill>
                <a:latin typeface="Abadi"/>
              </a:rPr>
              <a:t>Space</a:t>
            </a:r>
            <a:r>
              <a:rPr lang="es-MX" sz="1400" err="1">
                <a:solidFill>
                  <a:srgbClr val="C00000"/>
                </a:solidFill>
                <a:latin typeface="Abadi"/>
              </a:rPr>
              <a:t>Y</a:t>
            </a:r>
            <a:endParaRPr lang="es-MX" sz="1400">
              <a:solidFill>
                <a:srgbClr val="4472C4"/>
              </a:solidFill>
              <a:latin typeface="Abadi"/>
            </a:endParaRPr>
          </a:p>
        </p:txBody>
      </p:sp>
      <p:sp>
        <p:nvSpPr>
          <p:cNvPr id="8" name="CuadroTexto 7">
            <a:extLst>
              <a:ext uri="{FF2B5EF4-FFF2-40B4-BE49-F238E27FC236}">
                <a16:creationId xmlns:a16="http://schemas.microsoft.com/office/drawing/2014/main" id="{93342DEE-1065-9717-0362-AC1E06DFD567}"/>
              </a:ext>
            </a:extLst>
          </p:cNvPr>
          <p:cNvSpPr txBox="1"/>
          <p:nvPr/>
        </p:nvSpPr>
        <p:spPr>
          <a:xfrm>
            <a:off x="2862392" y="1795171"/>
            <a:ext cx="8677362" cy="24495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200">
                <a:solidFill>
                  <a:schemeClr val="accent3">
                    <a:lumMod val="25000"/>
                  </a:schemeClr>
                </a:solidFill>
                <a:latin typeface="Abadi"/>
              </a:rPr>
              <a:t>At </a:t>
            </a:r>
            <a:r>
              <a:rPr lang="es-MX" sz="2200" err="1">
                <a:solidFill>
                  <a:schemeClr val="accent3">
                    <a:lumMod val="25000"/>
                  </a:schemeClr>
                </a:solidFill>
                <a:latin typeface="Abadi"/>
              </a:rPr>
              <a:t>SpaceY</a:t>
            </a:r>
            <a:r>
              <a:rPr lang="es-MX" sz="2200">
                <a:solidFill>
                  <a:schemeClr val="accent3">
                    <a:lumMod val="25000"/>
                  </a:schemeClr>
                </a:solidFill>
                <a:latin typeface="Abadi"/>
              </a:rPr>
              <a:t>, </a:t>
            </a:r>
            <a:r>
              <a:rPr lang="es-MX" sz="2200" err="1">
                <a:solidFill>
                  <a:schemeClr val="accent3">
                    <a:lumMod val="25000"/>
                  </a:schemeClr>
                </a:solidFill>
                <a:latin typeface="Abadi"/>
              </a:rPr>
              <a:t>we're</a:t>
            </a:r>
            <a:r>
              <a:rPr lang="es-MX" sz="2200">
                <a:solidFill>
                  <a:schemeClr val="accent3">
                    <a:lumMod val="25000"/>
                  </a:schemeClr>
                </a:solidFill>
                <a:latin typeface="Abadi"/>
              </a:rPr>
              <a:t> </a:t>
            </a:r>
            <a:r>
              <a:rPr lang="es-MX" sz="2200" err="1">
                <a:solidFill>
                  <a:schemeClr val="accent3">
                    <a:lumMod val="25000"/>
                  </a:schemeClr>
                </a:solidFill>
                <a:latin typeface="Abadi"/>
              </a:rPr>
              <a:t>committed</a:t>
            </a:r>
            <a:r>
              <a:rPr lang="es-MX" sz="2200">
                <a:solidFill>
                  <a:schemeClr val="accent3">
                    <a:lumMod val="25000"/>
                  </a:schemeClr>
                </a:solidFill>
                <a:latin typeface="Abadi"/>
              </a:rPr>
              <a:t> </a:t>
            </a:r>
            <a:r>
              <a:rPr lang="es-MX" sz="2200" err="1">
                <a:solidFill>
                  <a:schemeClr val="accent3">
                    <a:lumMod val="25000"/>
                  </a:schemeClr>
                </a:solidFill>
                <a:latin typeface="Abadi"/>
              </a:rPr>
              <a:t>to</a:t>
            </a:r>
            <a:r>
              <a:rPr lang="es-MX" sz="2200">
                <a:solidFill>
                  <a:schemeClr val="accent3">
                    <a:lumMod val="25000"/>
                  </a:schemeClr>
                </a:solidFill>
                <a:latin typeface="Abadi"/>
              </a:rPr>
              <a:t> </a:t>
            </a:r>
            <a:r>
              <a:rPr lang="es-MX" sz="2200" err="1">
                <a:solidFill>
                  <a:schemeClr val="accent3">
                    <a:lumMod val="25000"/>
                  </a:schemeClr>
                </a:solidFill>
                <a:latin typeface="Abadi"/>
              </a:rPr>
              <a:t>revolutionizing</a:t>
            </a:r>
            <a:r>
              <a:rPr lang="es-MX" sz="2200">
                <a:solidFill>
                  <a:schemeClr val="accent3">
                    <a:lumMod val="25000"/>
                  </a:schemeClr>
                </a:solidFill>
                <a:latin typeface="Abadi"/>
              </a:rPr>
              <a:t> </a:t>
            </a:r>
            <a:r>
              <a:rPr lang="es-MX" sz="2200" err="1">
                <a:solidFill>
                  <a:schemeClr val="accent3">
                    <a:lumMod val="25000"/>
                  </a:schemeClr>
                </a:solidFill>
                <a:latin typeface="Abadi"/>
              </a:rPr>
              <a:t>the</a:t>
            </a:r>
            <a:r>
              <a:rPr lang="es-MX" sz="2200">
                <a:solidFill>
                  <a:schemeClr val="accent3">
                    <a:lumMod val="25000"/>
                  </a:schemeClr>
                </a:solidFill>
                <a:latin typeface="Abadi"/>
              </a:rPr>
              <a:t> </a:t>
            </a:r>
            <a:r>
              <a:rPr lang="es-MX" sz="2200" err="1">
                <a:solidFill>
                  <a:schemeClr val="accent3">
                    <a:lumMod val="25000"/>
                  </a:schemeClr>
                </a:solidFill>
                <a:latin typeface="Abadi"/>
              </a:rPr>
              <a:t>spatial</a:t>
            </a:r>
            <a:r>
              <a:rPr lang="es-MX" sz="2200">
                <a:solidFill>
                  <a:schemeClr val="accent3">
                    <a:lumMod val="25000"/>
                  </a:schemeClr>
                </a:solidFill>
                <a:latin typeface="Abadi"/>
              </a:rPr>
              <a:t> </a:t>
            </a:r>
            <a:r>
              <a:rPr lang="es-MX" sz="2200" err="1">
                <a:solidFill>
                  <a:schemeClr val="accent3">
                    <a:lumMod val="25000"/>
                  </a:schemeClr>
                </a:solidFill>
                <a:latin typeface="Abadi"/>
              </a:rPr>
              <a:t>industry</a:t>
            </a:r>
            <a:r>
              <a:rPr lang="es-MX" sz="2200">
                <a:solidFill>
                  <a:schemeClr val="accent3">
                    <a:lumMod val="25000"/>
                  </a:schemeClr>
                </a:solidFill>
                <a:latin typeface="Abadi"/>
              </a:rPr>
              <a:t> </a:t>
            </a:r>
            <a:r>
              <a:rPr lang="es-MX" sz="2200" err="1">
                <a:solidFill>
                  <a:schemeClr val="accent3">
                    <a:lumMod val="25000"/>
                  </a:schemeClr>
                </a:solidFill>
                <a:latin typeface="Abadi"/>
              </a:rPr>
              <a:t>by</a:t>
            </a:r>
            <a:r>
              <a:rPr lang="es-MX" sz="2200">
                <a:solidFill>
                  <a:schemeClr val="accent3">
                    <a:lumMod val="25000"/>
                  </a:schemeClr>
                </a:solidFill>
                <a:latin typeface="Abadi"/>
              </a:rPr>
              <a:t> </a:t>
            </a:r>
            <a:r>
              <a:rPr lang="es-MX" sz="2200" err="1">
                <a:solidFill>
                  <a:schemeClr val="accent3">
                    <a:lumMod val="25000"/>
                  </a:schemeClr>
                </a:solidFill>
                <a:latin typeface="Abadi"/>
              </a:rPr>
              <a:t>democratizing</a:t>
            </a:r>
            <a:r>
              <a:rPr lang="es-MX" sz="2200">
                <a:solidFill>
                  <a:schemeClr val="accent3">
                    <a:lumMod val="25000"/>
                  </a:schemeClr>
                </a:solidFill>
                <a:latin typeface="Abadi"/>
              </a:rPr>
              <a:t> </a:t>
            </a:r>
            <a:r>
              <a:rPr lang="es-MX" sz="2200" err="1">
                <a:solidFill>
                  <a:schemeClr val="accent3">
                    <a:lumMod val="25000"/>
                  </a:schemeClr>
                </a:solidFill>
                <a:latin typeface="Abadi"/>
              </a:rPr>
              <a:t>access</a:t>
            </a:r>
            <a:r>
              <a:rPr lang="es-MX" sz="2200">
                <a:solidFill>
                  <a:schemeClr val="accent3">
                    <a:lumMod val="25000"/>
                  </a:schemeClr>
                </a:solidFill>
                <a:latin typeface="Abadi"/>
              </a:rPr>
              <a:t> </a:t>
            </a:r>
            <a:r>
              <a:rPr lang="es-MX" sz="2200" err="1">
                <a:solidFill>
                  <a:schemeClr val="accent3">
                    <a:lumMod val="25000"/>
                  </a:schemeClr>
                </a:solidFill>
                <a:latin typeface="Abadi"/>
              </a:rPr>
              <a:t>to</a:t>
            </a:r>
            <a:r>
              <a:rPr lang="es-MX" sz="2200">
                <a:solidFill>
                  <a:schemeClr val="accent3">
                    <a:lumMod val="25000"/>
                  </a:schemeClr>
                </a:solidFill>
                <a:latin typeface="Abadi"/>
              </a:rPr>
              <a:t> </a:t>
            </a:r>
            <a:r>
              <a:rPr lang="es-MX" sz="2200" err="1">
                <a:solidFill>
                  <a:schemeClr val="accent3">
                    <a:lumMod val="25000"/>
                  </a:schemeClr>
                </a:solidFill>
                <a:latin typeface="Abadi"/>
              </a:rPr>
              <a:t>space</a:t>
            </a:r>
            <a:r>
              <a:rPr lang="es-MX" sz="2200">
                <a:solidFill>
                  <a:schemeClr val="accent3">
                    <a:lumMod val="25000"/>
                  </a:schemeClr>
                </a:solidFill>
                <a:latin typeface="Abadi"/>
              </a:rPr>
              <a:t> </a:t>
            </a:r>
            <a:r>
              <a:rPr lang="es-MX" sz="2200" err="1">
                <a:solidFill>
                  <a:schemeClr val="accent3">
                    <a:lumMod val="25000"/>
                  </a:schemeClr>
                </a:solidFill>
                <a:latin typeface="Abadi"/>
              </a:rPr>
              <a:t>through</a:t>
            </a:r>
            <a:r>
              <a:rPr lang="es-MX" sz="2200">
                <a:solidFill>
                  <a:schemeClr val="accent3">
                    <a:lumMod val="25000"/>
                  </a:schemeClr>
                </a:solidFill>
                <a:latin typeface="Abadi"/>
              </a:rPr>
              <a:t> </a:t>
            </a:r>
            <a:r>
              <a:rPr lang="es-MX" sz="2200" err="1">
                <a:solidFill>
                  <a:schemeClr val="accent3">
                    <a:lumMod val="25000"/>
                  </a:schemeClr>
                </a:solidFill>
                <a:latin typeface="Abadi"/>
              </a:rPr>
              <a:t>cost-effective</a:t>
            </a:r>
            <a:r>
              <a:rPr lang="es-MX" sz="2200">
                <a:solidFill>
                  <a:schemeClr val="accent3">
                    <a:lumMod val="25000"/>
                  </a:schemeClr>
                </a:solidFill>
                <a:latin typeface="Abadi"/>
              </a:rPr>
              <a:t> </a:t>
            </a:r>
            <a:r>
              <a:rPr lang="es-MX" sz="2200" err="1">
                <a:solidFill>
                  <a:schemeClr val="accent3">
                    <a:lumMod val="25000"/>
                  </a:schemeClr>
                </a:solidFill>
                <a:latin typeface="Abadi"/>
              </a:rPr>
              <a:t>solutions</a:t>
            </a:r>
            <a:r>
              <a:rPr lang="es-MX" sz="2200">
                <a:solidFill>
                  <a:schemeClr val="accent3">
                    <a:lumMod val="25000"/>
                  </a:schemeClr>
                </a:solidFill>
                <a:latin typeface="Abadi"/>
              </a:rPr>
              <a:t> in </a:t>
            </a:r>
            <a:r>
              <a:rPr lang="es-MX" sz="2200" err="1">
                <a:solidFill>
                  <a:schemeClr val="accent3">
                    <a:lumMod val="25000"/>
                  </a:schemeClr>
                </a:solidFill>
                <a:latin typeface="Abadi"/>
              </a:rPr>
              <a:t>rocket</a:t>
            </a:r>
            <a:r>
              <a:rPr lang="es-MX" sz="2200">
                <a:solidFill>
                  <a:schemeClr val="accent3">
                    <a:lumMod val="25000"/>
                  </a:schemeClr>
                </a:solidFill>
                <a:latin typeface="Abadi"/>
              </a:rPr>
              <a:t> </a:t>
            </a:r>
            <a:r>
              <a:rPr lang="es-MX" sz="2200" err="1">
                <a:solidFill>
                  <a:schemeClr val="accent3">
                    <a:lumMod val="25000"/>
                  </a:schemeClr>
                </a:solidFill>
                <a:latin typeface="Abadi"/>
              </a:rPr>
              <a:t>ship</a:t>
            </a:r>
            <a:r>
              <a:rPr lang="es-MX" sz="2200">
                <a:solidFill>
                  <a:schemeClr val="accent3">
                    <a:lumMod val="25000"/>
                  </a:schemeClr>
                </a:solidFill>
                <a:latin typeface="Abadi"/>
              </a:rPr>
              <a:t> </a:t>
            </a:r>
            <a:r>
              <a:rPr lang="es-MX" sz="2200" err="1">
                <a:solidFill>
                  <a:schemeClr val="accent3">
                    <a:lumMod val="25000"/>
                  </a:schemeClr>
                </a:solidFill>
                <a:latin typeface="Abadi"/>
              </a:rPr>
              <a:t>acquisitions</a:t>
            </a:r>
            <a:r>
              <a:rPr lang="es-MX" sz="2200">
                <a:solidFill>
                  <a:schemeClr val="accent3">
                    <a:lumMod val="25000"/>
                  </a:schemeClr>
                </a:solidFill>
                <a:latin typeface="Abadi"/>
              </a:rPr>
              <a:t> and </a:t>
            </a:r>
            <a:r>
              <a:rPr lang="es-MX" sz="2200" err="1">
                <a:solidFill>
                  <a:schemeClr val="accent3">
                    <a:lumMod val="25000"/>
                  </a:schemeClr>
                </a:solidFill>
                <a:latin typeface="Abadi"/>
              </a:rPr>
              <a:t>rentals</a:t>
            </a:r>
            <a:r>
              <a:rPr lang="es-MX" sz="2200">
                <a:solidFill>
                  <a:schemeClr val="accent3">
                    <a:lumMod val="25000"/>
                  </a:schemeClr>
                </a:solidFill>
                <a:latin typeface="Abadi"/>
              </a:rPr>
              <a:t>. </a:t>
            </a:r>
            <a:endParaRPr lang="es-MX">
              <a:solidFill>
                <a:schemeClr val="accent3">
                  <a:lumMod val="25000"/>
                </a:schemeClr>
              </a:solidFill>
              <a:latin typeface="Calibri" panose="020F0502020204030204"/>
              <a:ea typeface="Calibri" panose="020F0502020204030204"/>
              <a:cs typeface="Calibri" panose="020F0502020204030204"/>
            </a:endParaRPr>
          </a:p>
          <a:p>
            <a:endParaRPr lang="es-MX" sz="2200">
              <a:solidFill>
                <a:schemeClr val="accent3">
                  <a:lumMod val="25000"/>
                </a:schemeClr>
              </a:solidFill>
              <a:latin typeface="Abadi"/>
            </a:endParaRPr>
          </a:p>
          <a:p>
            <a:r>
              <a:rPr lang="es-MX" sz="2200" err="1">
                <a:solidFill>
                  <a:schemeClr val="accent3">
                    <a:lumMod val="25000"/>
                  </a:schemeClr>
                </a:solidFill>
                <a:latin typeface="Abadi"/>
              </a:rPr>
              <a:t>Our</a:t>
            </a:r>
            <a:r>
              <a:rPr lang="es-MX" sz="2200">
                <a:solidFill>
                  <a:schemeClr val="accent3">
                    <a:lumMod val="25000"/>
                  </a:schemeClr>
                </a:solidFill>
                <a:latin typeface="Abadi"/>
              </a:rPr>
              <a:t> </a:t>
            </a:r>
            <a:r>
              <a:rPr lang="es-MX" sz="2200" err="1">
                <a:solidFill>
                  <a:schemeClr val="accent3">
                    <a:lumMod val="25000"/>
                  </a:schemeClr>
                </a:solidFill>
                <a:latin typeface="Abadi"/>
              </a:rPr>
              <a:t>core</a:t>
            </a:r>
            <a:r>
              <a:rPr lang="es-MX" sz="2200">
                <a:solidFill>
                  <a:schemeClr val="accent3">
                    <a:lumMod val="25000"/>
                  </a:schemeClr>
                </a:solidFill>
                <a:latin typeface="Abadi"/>
              </a:rPr>
              <a:t> </a:t>
            </a:r>
            <a:r>
              <a:rPr lang="es-MX" sz="2200" err="1">
                <a:solidFill>
                  <a:schemeClr val="accent3">
                    <a:lumMod val="25000"/>
                  </a:schemeClr>
                </a:solidFill>
                <a:latin typeface="Abadi"/>
              </a:rPr>
              <a:t>mission</a:t>
            </a:r>
            <a:r>
              <a:rPr lang="es-MX" sz="2200">
                <a:solidFill>
                  <a:schemeClr val="accent3">
                    <a:lumMod val="25000"/>
                  </a:schemeClr>
                </a:solidFill>
                <a:latin typeface="Abadi"/>
              </a:rPr>
              <a:t> </a:t>
            </a:r>
            <a:r>
              <a:rPr lang="es-MX" sz="2200" err="1">
                <a:solidFill>
                  <a:schemeClr val="accent3">
                    <a:lumMod val="25000"/>
                  </a:schemeClr>
                </a:solidFill>
                <a:latin typeface="Abadi"/>
              </a:rPr>
              <a:t>hinges</a:t>
            </a:r>
            <a:r>
              <a:rPr lang="es-MX" sz="2200">
                <a:solidFill>
                  <a:schemeClr val="accent3">
                    <a:lumMod val="25000"/>
                  </a:schemeClr>
                </a:solidFill>
                <a:latin typeface="Abadi"/>
              </a:rPr>
              <a:t> </a:t>
            </a:r>
            <a:r>
              <a:rPr lang="es-MX" sz="2200" err="1">
                <a:solidFill>
                  <a:schemeClr val="accent3">
                    <a:lumMod val="25000"/>
                  </a:schemeClr>
                </a:solidFill>
                <a:latin typeface="Abadi"/>
              </a:rPr>
              <a:t>on</a:t>
            </a:r>
            <a:r>
              <a:rPr lang="es-MX" sz="2200">
                <a:solidFill>
                  <a:schemeClr val="accent3">
                    <a:lumMod val="25000"/>
                  </a:schemeClr>
                </a:solidFill>
                <a:latin typeface="Abadi"/>
              </a:rPr>
              <a:t> </a:t>
            </a:r>
            <a:r>
              <a:rPr lang="es-MX" sz="2200" err="1">
                <a:solidFill>
                  <a:schemeClr val="accent3">
                    <a:lumMod val="25000"/>
                  </a:schemeClr>
                </a:solidFill>
                <a:latin typeface="Abadi"/>
              </a:rPr>
              <a:t>the</a:t>
            </a:r>
            <a:r>
              <a:rPr lang="es-MX" sz="2200">
                <a:solidFill>
                  <a:schemeClr val="accent3">
                    <a:lumMod val="25000"/>
                  </a:schemeClr>
                </a:solidFill>
                <a:latin typeface="Abadi"/>
              </a:rPr>
              <a:t> innovative </a:t>
            </a:r>
            <a:r>
              <a:rPr lang="es-MX" sz="2200" err="1">
                <a:solidFill>
                  <a:schemeClr val="accent3">
                    <a:lumMod val="25000"/>
                  </a:schemeClr>
                </a:solidFill>
                <a:latin typeface="Abadi"/>
              </a:rPr>
              <a:t>recovery</a:t>
            </a:r>
            <a:r>
              <a:rPr lang="es-MX" sz="2200">
                <a:solidFill>
                  <a:schemeClr val="accent3">
                    <a:lumMod val="25000"/>
                  </a:schemeClr>
                </a:solidFill>
                <a:latin typeface="Abadi"/>
              </a:rPr>
              <a:t> and </a:t>
            </a:r>
            <a:r>
              <a:rPr lang="es-MX" sz="2200" err="1">
                <a:solidFill>
                  <a:schemeClr val="accent3">
                    <a:lumMod val="25000"/>
                  </a:schemeClr>
                </a:solidFill>
                <a:latin typeface="Abadi"/>
              </a:rPr>
              <a:t>reuse</a:t>
            </a:r>
            <a:r>
              <a:rPr lang="es-MX" sz="2200">
                <a:solidFill>
                  <a:schemeClr val="accent3">
                    <a:lumMod val="25000"/>
                  </a:schemeClr>
                </a:solidFill>
                <a:latin typeface="Abadi"/>
              </a:rPr>
              <a:t> </a:t>
            </a:r>
            <a:r>
              <a:rPr lang="es-MX" sz="2200" err="1">
                <a:solidFill>
                  <a:schemeClr val="accent3">
                    <a:lumMod val="25000"/>
                  </a:schemeClr>
                </a:solidFill>
                <a:latin typeface="Abadi"/>
              </a:rPr>
              <a:t>of</a:t>
            </a:r>
            <a:r>
              <a:rPr lang="es-MX" sz="2200">
                <a:solidFill>
                  <a:schemeClr val="accent3">
                    <a:lumMod val="25000"/>
                  </a:schemeClr>
                </a:solidFill>
                <a:latin typeface="Abadi"/>
              </a:rPr>
              <a:t> </a:t>
            </a:r>
            <a:r>
              <a:rPr lang="es-MX" sz="2200" err="1">
                <a:solidFill>
                  <a:schemeClr val="accent3">
                    <a:lumMod val="25000"/>
                  </a:schemeClr>
                </a:solidFill>
                <a:latin typeface="Abadi"/>
              </a:rPr>
              <a:t>spatial</a:t>
            </a:r>
            <a:r>
              <a:rPr lang="es-MX" sz="2200">
                <a:solidFill>
                  <a:schemeClr val="accent3">
                    <a:lumMod val="25000"/>
                  </a:schemeClr>
                </a:solidFill>
                <a:latin typeface="Abadi"/>
              </a:rPr>
              <a:t> </a:t>
            </a:r>
            <a:r>
              <a:rPr lang="es-MX" sz="2200" err="1">
                <a:solidFill>
                  <a:schemeClr val="accent3">
                    <a:lumMod val="25000"/>
                  </a:schemeClr>
                </a:solidFill>
                <a:latin typeface="Abadi"/>
              </a:rPr>
              <a:t>infrastructure</a:t>
            </a:r>
            <a:r>
              <a:rPr lang="es-MX" sz="2200">
                <a:solidFill>
                  <a:schemeClr val="accent3">
                    <a:lumMod val="25000"/>
                  </a:schemeClr>
                </a:solidFill>
                <a:latin typeface="Abadi"/>
              </a:rPr>
              <a:t>, </a:t>
            </a:r>
            <a:r>
              <a:rPr lang="es-MX" sz="2200" err="1">
                <a:solidFill>
                  <a:schemeClr val="accent3">
                    <a:lumMod val="25000"/>
                  </a:schemeClr>
                </a:solidFill>
                <a:latin typeface="Abadi"/>
              </a:rPr>
              <a:t>allowing</a:t>
            </a:r>
            <a:r>
              <a:rPr lang="es-MX" sz="2200">
                <a:solidFill>
                  <a:schemeClr val="accent3">
                    <a:lumMod val="25000"/>
                  </a:schemeClr>
                </a:solidFill>
                <a:latin typeface="Abadi"/>
              </a:rPr>
              <a:t> </a:t>
            </a:r>
            <a:r>
              <a:rPr lang="es-MX" sz="2200" err="1">
                <a:solidFill>
                  <a:schemeClr val="accent3">
                    <a:lumMod val="25000"/>
                  </a:schemeClr>
                </a:solidFill>
                <a:latin typeface="Abadi"/>
              </a:rPr>
              <a:t>us</a:t>
            </a:r>
            <a:r>
              <a:rPr lang="es-MX" sz="2200">
                <a:solidFill>
                  <a:schemeClr val="accent3">
                    <a:lumMod val="25000"/>
                  </a:schemeClr>
                </a:solidFill>
                <a:latin typeface="Abadi"/>
              </a:rPr>
              <a:t> </a:t>
            </a:r>
            <a:r>
              <a:rPr lang="es-MX" sz="2200" err="1">
                <a:solidFill>
                  <a:schemeClr val="accent3">
                    <a:lumMod val="25000"/>
                  </a:schemeClr>
                </a:solidFill>
                <a:latin typeface="Abadi"/>
              </a:rPr>
              <a:t>to</a:t>
            </a:r>
            <a:r>
              <a:rPr lang="es-MX" sz="2200">
                <a:solidFill>
                  <a:schemeClr val="accent3">
                    <a:lumMod val="25000"/>
                  </a:schemeClr>
                </a:solidFill>
                <a:latin typeface="Abadi"/>
              </a:rPr>
              <a:t> </a:t>
            </a:r>
            <a:r>
              <a:rPr lang="es-MX" sz="2200" err="1">
                <a:solidFill>
                  <a:schemeClr val="accent3">
                    <a:lumMod val="25000"/>
                  </a:schemeClr>
                </a:solidFill>
                <a:latin typeface="Abadi"/>
              </a:rPr>
              <a:t>offer</a:t>
            </a:r>
            <a:r>
              <a:rPr lang="es-MX" sz="2200">
                <a:solidFill>
                  <a:schemeClr val="accent3">
                    <a:lumMod val="25000"/>
                  </a:schemeClr>
                </a:solidFill>
                <a:latin typeface="Abadi"/>
              </a:rPr>
              <a:t> </a:t>
            </a:r>
            <a:r>
              <a:rPr lang="es-MX" sz="2200" err="1">
                <a:solidFill>
                  <a:schemeClr val="accent3">
                    <a:lumMod val="25000"/>
                  </a:schemeClr>
                </a:solidFill>
                <a:latin typeface="Abadi"/>
              </a:rPr>
              <a:t>affordable</a:t>
            </a:r>
            <a:r>
              <a:rPr lang="es-MX" sz="2200">
                <a:solidFill>
                  <a:schemeClr val="accent3">
                    <a:lumMod val="25000"/>
                  </a:schemeClr>
                </a:solidFill>
                <a:latin typeface="Abadi"/>
              </a:rPr>
              <a:t> </a:t>
            </a:r>
            <a:r>
              <a:rPr lang="es-MX" sz="2200" err="1">
                <a:solidFill>
                  <a:schemeClr val="accent3">
                    <a:lumMod val="25000"/>
                  </a:schemeClr>
                </a:solidFill>
                <a:latin typeface="Abadi"/>
              </a:rPr>
              <a:t>space</a:t>
            </a:r>
            <a:r>
              <a:rPr lang="es-MX" sz="2200">
                <a:solidFill>
                  <a:schemeClr val="accent3">
                    <a:lumMod val="25000"/>
                  </a:schemeClr>
                </a:solidFill>
                <a:latin typeface="Abadi"/>
              </a:rPr>
              <a:t> </a:t>
            </a:r>
            <a:r>
              <a:rPr lang="es-MX" sz="2200" err="1">
                <a:solidFill>
                  <a:schemeClr val="accent3">
                    <a:lumMod val="25000"/>
                  </a:schemeClr>
                </a:solidFill>
                <a:latin typeface="Abadi"/>
              </a:rPr>
              <a:t>access</a:t>
            </a:r>
            <a:r>
              <a:rPr lang="es-MX" sz="2200">
                <a:solidFill>
                  <a:schemeClr val="accent3">
                    <a:lumMod val="25000"/>
                  </a:schemeClr>
                </a:solidFill>
                <a:latin typeface="Abadi"/>
              </a:rPr>
              <a:t> </a:t>
            </a:r>
            <a:r>
              <a:rPr lang="es-MX" sz="2200" err="1">
                <a:solidFill>
                  <a:schemeClr val="accent3">
                    <a:lumMod val="25000"/>
                  </a:schemeClr>
                </a:solidFill>
                <a:latin typeface="Abadi"/>
              </a:rPr>
              <a:t>globally</a:t>
            </a:r>
            <a:r>
              <a:rPr lang="es-MX" sz="2200">
                <a:solidFill>
                  <a:schemeClr val="accent3">
                    <a:lumMod val="25000"/>
                  </a:schemeClr>
                </a:solidFill>
                <a:latin typeface="Abadi"/>
              </a:rPr>
              <a:t>.</a:t>
            </a:r>
            <a:endParaRPr lang="es-MX">
              <a:solidFill>
                <a:schemeClr val="accent3">
                  <a:lumMod val="25000"/>
                </a:schemeClr>
              </a:solidFill>
              <a:ea typeface="Calibri" panose="020F0502020204030204"/>
              <a:cs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per Site</a:t>
            </a:r>
          </a:p>
        </p:txBody>
      </p:sp>
      <p:sp>
        <p:nvSpPr>
          <p:cNvPr id="11" name="CuadroTexto 10">
            <a:extLst>
              <a:ext uri="{FF2B5EF4-FFF2-40B4-BE49-F238E27FC236}">
                <a16:creationId xmlns:a16="http://schemas.microsoft.com/office/drawing/2014/main" id="{9B472806-B260-E736-D0F5-20102FC864BA}"/>
              </a:ext>
            </a:extLst>
          </p:cNvPr>
          <p:cNvSpPr txBox="1"/>
          <p:nvPr/>
        </p:nvSpPr>
        <p:spPr>
          <a:xfrm>
            <a:off x="2976305" y="6311758"/>
            <a:ext cx="624342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200" dirty="0">
                <a:solidFill>
                  <a:srgbClr val="292929"/>
                </a:solidFill>
                <a:latin typeface="Abadi"/>
              </a:rPr>
              <a:t>Dashboard: Pie Chart with "All Sites" in dropdown</a:t>
            </a:r>
          </a:p>
        </p:txBody>
      </p:sp>
      <p:pic>
        <p:nvPicPr>
          <p:cNvPr id="4" name="Imagen 3">
            <a:extLst>
              <a:ext uri="{FF2B5EF4-FFF2-40B4-BE49-F238E27FC236}">
                <a16:creationId xmlns:a16="http://schemas.microsoft.com/office/drawing/2014/main" id="{C87CD181-3F2D-5481-2703-E6705842073C}"/>
              </a:ext>
            </a:extLst>
          </p:cNvPr>
          <p:cNvPicPr>
            <a:picLocks noChangeAspect="1"/>
          </p:cNvPicPr>
          <p:nvPr/>
        </p:nvPicPr>
        <p:blipFill rotWithShape="1">
          <a:blip r:embed="rId3"/>
          <a:srcRect t="1643" b="3384"/>
          <a:stretch/>
        </p:blipFill>
        <p:spPr>
          <a:xfrm>
            <a:off x="3367110" y="2335406"/>
            <a:ext cx="5453933" cy="3978345"/>
          </a:xfrm>
          <a:prstGeom prst="rect">
            <a:avLst/>
          </a:prstGeom>
        </p:spPr>
      </p:pic>
      <p:sp>
        <p:nvSpPr>
          <p:cNvPr id="12" name="Content Placeholder 2">
            <a:extLst>
              <a:ext uri="{FF2B5EF4-FFF2-40B4-BE49-F238E27FC236}">
                <a16:creationId xmlns:a16="http://schemas.microsoft.com/office/drawing/2014/main" id="{638969F6-5527-AADD-4A54-7F2929D5DC12}"/>
              </a:ext>
            </a:extLst>
          </p:cNvPr>
          <p:cNvSpPr txBox="1">
            <a:spLocks/>
          </p:cNvSpPr>
          <p:nvPr/>
        </p:nvSpPr>
        <p:spPr>
          <a:xfrm>
            <a:off x="770380" y="1463565"/>
            <a:ext cx="10884830" cy="10421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a:rPr>
              <a:t>This graph indicates that the launch site with the most successful missions is "KSC LC-39A", with 41.7%, followed by "CCAFS LC-40" with 29.2%</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Launch Site Success/Failure Ratio</a:t>
            </a:r>
          </a:p>
        </p:txBody>
      </p:sp>
      <p:pic>
        <p:nvPicPr>
          <p:cNvPr id="2" name="Imagen 1">
            <a:extLst>
              <a:ext uri="{FF2B5EF4-FFF2-40B4-BE49-F238E27FC236}">
                <a16:creationId xmlns:a16="http://schemas.microsoft.com/office/drawing/2014/main" id="{25CC3D3E-AB09-47B6-AF3B-0AF08C0D8EA4}"/>
              </a:ext>
            </a:extLst>
          </p:cNvPr>
          <p:cNvPicPr>
            <a:picLocks noChangeAspect="1"/>
          </p:cNvPicPr>
          <p:nvPr/>
        </p:nvPicPr>
        <p:blipFill>
          <a:blip r:embed="rId3"/>
          <a:stretch>
            <a:fillRect/>
          </a:stretch>
        </p:blipFill>
        <p:spPr>
          <a:xfrm>
            <a:off x="3419820" y="2521248"/>
            <a:ext cx="5362590" cy="3793534"/>
          </a:xfrm>
          <a:prstGeom prst="rect">
            <a:avLst/>
          </a:prstGeom>
        </p:spPr>
      </p:pic>
      <p:sp>
        <p:nvSpPr>
          <p:cNvPr id="9" name="Content Placeholder 2">
            <a:extLst>
              <a:ext uri="{FF2B5EF4-FFF2-40B4-BE49-F238E27FC236}">
                <a16:creationId xmlns:a16="http://schemas.microsoft.com/office/drawing/2014/main" id="{A8901A69-FDFC-F91E-ED17-577030F45F8A}"/>
              </a:ext>
            </a:extLst>
          </p:cNvPr>
          <p:cNvSpPr txBox="1">
            <a:spLocks/>
          </p:cNvSpPr>
          <p:nvPr/>
        </p:nvSpPr>
        <p:spPr>
          <a:xfrm>
            <a:off x="770380" y="1463565"/>
            <a:ext cx="10884830" cy="10421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KSC LC-39A is the site with most successful launches, having a 76.9% of success rate. It is also the second launch site with the most missions assigned, with a total number of 13, while the site with the most launches is CCAFS LC-40, with 26 missions in total and a 26.9% success rate.</a:t>
            </a:r>
          </a:p>
        </p:txBody>
      </p:sp>
      <p:sp>
        <p:nvSpPr>
          <p:cNvPr id="11" name="CuadroTexto 10">
            <a:extLst>
              <a:ext uri="{FF2B5EF4-FFF2-40B4-BE49-F238E27FC236}">
                <a16:creationId xmlns:a16="http://schemas.microsoft.com/office/drawing/2014/main" id="{45544386-05F1-46E7-97F5-4ADC8C085F14}"/>
              </a:ext>
            </a:extLst>
          </p:cNvPr>
          <p:cNvSpPr txBox="1"/>
          <p:nvPr/>
        </p:nvSpPr>
        <p:spPr>
          <a:xfrm>
            <a:off x="2730828" y="6316872"/>
            <a:ext cx="673437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200" dirty="0">
                <a:solidFill>
                  <a:srgbClr val="292929"/>
                </a:solidFill>
                <a:latin typeface="Abadi"/>
              </a:rPr>
              <a:t>Dashboard: Pie Chart with "KSC LC-39A" in dropdown</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Rate for All Sites</a:t>
            </a:r>
          </a:p>
        </p:txBody>
      </p:sp>
      <p:sp>
        <p:nvSpPr>
          <p:cNvPr id="9" name="CuadroTexto 8">
            <a:extLst>
              <a:ext uri="{FF2B5EF4-FFF2-40B4-BE49-F238E27FC236}">
                <a16:creationId xmlns:a16="http://schemas.microsoft.com/office/drawing/2014/main" id="{6D271A76-513E-0115-63E9-80CCBE5BD06D}"/>
              </a:ext>
            </a:extLst>
          </p:cNvPr>
          <p:cNvSpPr txBox="1"/>
          <p:nvPr/>
        </p:nvSpPr>
        <p:spPr>
          <a:xfrm>
            <a:off x="992036" y="6010026"/>
            <a:ext cx="30368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000" dirty="0" err="1">
                <a:solidFill>
                  <a:srgbClr val="292929"/>
                </a:solidFill>
                <a:latin typeface="Abadi"/>
              </a:rPr>
              <a:t>Catplot</a:t>
            </a:r>
            <a:r>
              <a:rPr lang="en-CA" sz="2000" dirty="0">
                <a:solidFill>
                  <a:srgbClr val="292929"/>
                </a:solidFill>
                <a:latin typeface="Abadi"/>
              </a:rPr>
              <a:t> with no range</a:t>
            </a:r>
          </a:p>
        </p:txBody>
      </p:sp>
      <p:sp>
        <p:nvSpPr>
          <p:cNvPr id="10" name="CuadroTexto 9">
            <a:extLst>
              <a:ext uri="{FF2B5EF4-FFF2-40B4-BE49-F238E27FC236}">
                <a16:creationId xmlns:a16="http://schemas.microsoft.com/office/drawing/2014/main" id="{A6F9FED5-7CF1-9391-3A6C-BFF4DDBA59AC}"/>
              </a:ext>
            </a:extLst>
          </p:cNvPr>
          <p:cNvSpPr txBox="1"/>
          <p:nvPr/>
        </p:nvSpPr>
        <p:spPr>
          <a:xfrm>
            <a:off x="4822492" y="6015139"/>
            <a:ext cx="25510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000" dirty="0" err="1">
                <a:solidFill>
                  <a:srgbClr val="292929"/>
                </a:solidFill>
                <a:latin typeface="Abadi"/>
              </a:rPr>
              <a:t>Catplot</a:t>
            </a:r>
            <a:r>
              <a:rPr lang="en-CA" sz="2000" dirty="0">
                <a:solidFill>
                  <a:srgbClr val="292929"/>
                </a:solidFill>
                <a:latin typeface="Abadi"/>
              </a:rPr>
              <a:t> with range 2,000-8,000kg</a:t>
            </a:r>
          </a:p>
        </p:txBody>
      </p:sp>
      <p:sp>
        <p:nvSpPr>
          <p:cNvPr id="13" name="CuadroTexto 12">
            <a:extLst>
              <a:ext uri="{FF2B5EF4-FFF2-40B4-BE49-F238E27FC236}">
                <a16:creationId xmlns:a16="http://schemas.microsoft.com/office/drawing/2014/main" id="{EE06BEB9-5527-5C3E-8F99-8A9FE4080A95}"/>
              </a:ext>
            </a:extLst>
          </p:cNvPr>
          <p:cNvSpPr txBox="1"/>
          <p:nvPr/>
        </p:nvSpPr>
        <p:spPr>
          <a:xfrm>
            <a:off x="8381901" y="6015139"/>
            <a:ext cx="25510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000" dirty="0" err="1">
                <a:solidFill>
                  <a:srgbClr val="292929"/>
                </a:solidFill>
                <a:latin typeface="Abadi"/>
              </a:rPr>
              <a:t>Catplot</a:t>
            </a:r>
            <a:r>
              <a:rPr lang="en-CA" sz="2000" dirty="0">
                <a:solidFill>
                  <a:srgbClr val="292929"/>
                </a:solidFill>
                <a:latin typeface="Abadi"/>
              </a:rPr>
              <a:t> with range 4,000-6,000kg</a:t>
            </a:r>
          </a:p>
        </p:txBody>
      </p:sp>
      <p:sp>
        <p:nvSpPr>
          <p:cNvPr id="15" name="Content Placeholder 2">
            <a:extLst>
              <a:ext uri="{FF2B5EF4-FFF2-40B4-BE49-F238E27FC236}">
                <a16:creationId xmlns:a16="http://schemas.microsoft.com/office/drawing/2014/main" id="{9352331E-950B-3569-6223-27DE9E20BCA4}"/>
              </a:ext>
            </a:extLst>
          </p:cNvPr>
          <p:cNvSpPr txBox="1">
            <a:spLocks/>
          </p:cNvSpPr>
          <p:nvPr/>
        </p:nvSpPr>
        <p:spPr>
          <a:xfrm>
            <a:off x="770380" y="1432881"/>
            <a:ext cx="8644856" cy="161489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KSC LC-39A is the site with most successful launches, having a 76.9% of success rate. It is also the second launch site with the most missions assigned, with a total number of 13, while the site with the most launches is CCAFS LC-40, with 26 missions in total and a 26.9% success rate.</a:t>
            </a:r>
          </a:p>
        </p:txBody>
      </p:sp>
      <p:pic>
        <p:nvPicPr>
          <p:cNvPr id="16" name="Imagen 15">
            <a:extLst>
              <a:ext uri="{FF2B5EF4-FFF2-40B4-BE49-F238E27FC236}">
                <a16:creationId xmlns:a16="http://schemas.microsoft.com/office/drawing/2014/main" id="{C5F288A2-4012-D262-8DC4-A44D75744E8B}"/>
              </a:ext>
            </a:extLst>
          </p:cNvPr>
          <p:cNvPicPr>
            <a:picLocks noChangeAspect="1"/>
          </p:cNvPicPr>
          <p:nvPr/>
        </p:nvPicPr>
        <p:blipFill>
          <a:blip r:embed="rId3"/>
          <a:stretch>
            <a:fillRect/>
          </a:stretch>
        </p:blipFill>
        <p:spPr>
          <a:xfrm>
            <a:off x="844474" y="2812752"/>
            <a:ext cx="3333092" cy="3199276"/>
          </a:xfrm>
          <a:prstGeom prst="rect">
            <a:avLst/>
          </a:prstGeom>
        </p:spPr>
      </p:pic>
      <p:pic>
        <p:nvPicPr>
          <p:cNvPr id="17" name="Imagen 16">
            <a:extLst>
              <a:ext uri="{FF2B5EF4-FFF2-40B4-BE49-F238E27FC236}">
                <a16:creationId xmlns:a16="http://schemas.microsoft.com/office/drawing/2014/main" id="{1E1B6A67-505F-B21E-DB3F-E2C2A24D5FD1}"/>
              </a:ext>
            </a:extLst>
          </p:cNvPr>
          <p:cNvPicPr>
            <a:picLocks noChangeAspect="1"/>
          </p:cNvPicPr>
          <p:nvPr/>
        </p:nvPicPr>
        <p:blipFill>
          <a:blip r:embed="rId4"/>
          <a:stretch>
            <a:fillRect/>
          </a:stretch>
        </p:blipFill>
        <p:spPr>
          <a:xfrm>
            <a:off x="4403079" y="2812752"/>
            <a:ext cx="3390958" cy="3199818"/>
          </a:xfrm>
          <a:prstGeom prst="rect">
            <a:avLst/>
          </a:prstGeom>
        </p:spPr>
      </p:pic>
      <p:pic>
        <p:nvPicPr>
          <p:cNvPr id="18" name="Imagen 17">
            <a:extLst>
              <a:ext uri="{FF2B5EF4-FFF2-40B4-BE49-F238E27FC236}">
                <a16:creationId xmlns:a16="http://schemas.microsoft.com/office/drawing/2014/main" id="{80877928-614F-6F0C-E470-14AB425F2F7D}"/>
              </a:ext>
            </a:extLst>
          </p:cNvPr>
          <p:cNvPicPr>
            <a:picLocks noChangeAspect="1"/>
          </p:cNvPicPr>
          <p:nvPr/>
        </p:nvPicPr>
        <p:blipFill>
          <a:blip r:embed="rId5"/>
          <a:stretch>
            <a:fillRect/>
          </a:stretch>
        </p:blipFill>
        <p:spPr>
          <a:xfrm>
            <a:off x="7991346" y="2812752"/>
            <a:ext cx="3338356" cy="3199276"/>
          </a:xfrm>
          <a:prstGeom prst="rect">
            <a:avLst/>
          </a:prstGeom>
        </p:spPr>
      </p:pic>
      <p:pic>
        <p:nvPicPr>
          <p:cNvPr id="19" name="Imagen 18">
            <a:extLst>
              <a:ext uri="{FF2B5EF4-FFF2-40B4-BE49-F238E27FC236}">
                <a16:creationId xmlns:a16="http://schemas.microsoft.com/office/drawing/2014/main" id="{4976AEEE-73D0-DA27-C104-9C98D55B4CEE}"/>
              </a:ext>
            </a:extLst>
          </p:cNvPr>
          <p:cNvPicPr>
            <a:picLocks noChangeAspect="1"/>
          </p:cNvPicPr>
          <p:nvPr/>
        </p:nvPicPr>
        <p:blipFill>
          <a:blip r:embed="rId6"/>
          <a:stretch>
            <a:fillRect/>
          </a:stretch>
        </p:blipFill>
        <p:spPr>
          <a:xfrm>
            <a:off x="9425210" y="1403946"/>
            <a:ext cx="1923029" cy="1281339"/>
          </a:xfrm>
          <a:prstGeom prst="rect">
            <a:avLst/>
          </a:prstGeom>
        </p:spPr>
      </p:pic>
      <p:sp>
        <p:nvSpPr>
          <p:cNvPr id="21" name="CuadroTexto 20">
            <a:extLst>
              <a:ext uri="{FF2B5EF4-FFF2-40B4-BE49-F238E27FC236}">
                <a16:creationId xmlns:a16="http://schemas.microsoft.com/office/drawing/2014/main" id="{3F926490-3FF9-3269-78B4-357FCA8FAD70}"/>
              </a:ext>
            </a:extLst>
          </p:cNvPr>
          <p:cNvSpPr txBox="1"/>
          <p:nvPr/>
        </p:nvSpPr>
        <p:spPr>
          <a:xfrm>
            <a:off x="1444632" y="5094648"/>
            <a:ext cx="2315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CA" dirty="0">
                <a:solidFill>
                  <a:srgbClr val="F24D6E"/>
                </a:solidFill>
                <a:ea typeface="+mn-lt"/>
                <a:cs typeface="+mn-lt"/>
              </a:rPr>
              <a:t>←</a:t>
            </a:r>
            <a:r>
              <a:rPr lang="en-CA" dirty="0">
                <a:solidFill>
                  <a:srgbClr val="F24D6E"/>
                </a:solidFill>
                <a:latin typeface="Abadi"/>
              </a:rPr>
              <a:t> Payload Mass </a:t>
            </a:r>
            <a:r>
              <a:rPr lang="en-CA" dirty="0">
                <a:solidFill>
                  <a:srgbClr val="F24D6E"/>
                </a:solidFill>
                <a:ea typeface="+mn-lt"/>
                <a:cs typeface="+mn-lt"/>
              </a:rPr>
              <a:t>→</a:t>
            </a:r>
            <a:r>
              <a:rPr lang="en-CA" dirty="0">
                <a:solidFill>
                  <a:srgbClr val="F24D6E"/>
                </a:solidFill>
                <a:latin typeface="Abadi"/>
              </a:rPr>
              <a:t> </a:t>
            </a:r>
            <a:endParaRPr lang="es-MX" dirty="0"/>
          </a:p>
        </p:txBody>
      </p:sp>
      <p:sp>
        <p:nvSpPr>
          <p:cNvPr id="23" name="CuadroTexto 22">
            <a:extLst>
              <a:ext uri="{FF2B5EF4-FFF2-40B4-BE49-F238E27FC236}">
                <a16:creationId xmlns:a16="http://schemas.microsoft.com/office/drawing/2014/main" id="{C8E0BDBF-4E15-8E4C-8974-BB41A67EDE4B}"/>
              </a:ext>
            </a:extLst>
          </p:cNvPr>
          <p:cNvSpPr txBox="1"/>
          <p:nvPr/>
        </p:nvSpPr>
        <p:spPr>
          <a:xfrm>
            <a:off x="5060296" y="5094647"/>
            <a:ext cx="2315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CA" dirty="0">
                <a:solidFill>
                  <a:srgbClr val="F24D6E"/>
                </a:solidFill>
                <a:ea typeface="+mn-lt"/>
                <a:cs typeface="+mn-lt"/>
              </a:rPr>
              <a:t>←</a:t>
            </a:r>
            <a:r>
              <a:rPr lang="en-CA" dirty="0">
                <a:solidFill>
                  <a:srgbClr val="F24D6E"/>
                </a:solidFill>
                <a:latin typeface="Abadi"/>
              </a:rPr>
              <a:t> Payload Mass </a:t>
            </a:r>
            <a:r>
              <a:rPr lang="en-CA" dirty="0">
                <a:solidFill>
                  <a:srgbClr val="F24D6E"/>
                </a:solidFill>
                <a:ea typeface="+mn-lt"/>
                <a:cs typeface="+mn-lt"/>
              </a:rPr>
              <a:t>→</a:t>
            </a:r>
            <a:r>
              <a:rPr lang="en-CA" dirty="0">
                <a:solidFill>
                  <a:srgbClr val="F24D6E"/>
                </a:solidFill>
                <a:latin typeface="Abadi"/>
              </a:rPr>
              <a:t> </a:t>
            </a:r>
            <a:endParaRPr lang="es-MX" dirty="0"/>
          </a:p>
        </p:txBody>
      </p:sp>
      <p:sp>
        <p:nvSpPr>
          <p:cNvPr id="24" name="CuadroTexto 23">
            <a:extLst>
              <a:ext uri="{FF2B5EF4-FFF2-40B4-BE49-F238E27FC236}">
                <a16:creationId xmlns:a16="http://schemas.microsoft.com/office/drawing/2014/main" id="{174B5378-5DAE-0337-B45E-BF0F78A96E52}"/>
              </a:ext>
            </a:extLst>
          </p:cNvPr>
          <p:cNvSpPr txBox="1"/>
          <p:nvPr/>
        </p:nvSpPr>
        <p:spPr>
          <a:xfrm>
            <a:off x="8583906" y="5099760"/>
            <a:ext cx="2315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CA" dirty="0">
                <a:solidFill>
                  <a:srgbClr val="F24D6E"/>
                </a:solidFill>
                <a:ea typeface="+mn-lt"/>
                <a:cs typeface="+mn-lt"/>
              </a:rPr>
              <a:t>←</a:t>
            </a:r>
            <a:r>
              <a:rPr lang="en-CA" dirty="0">
                <a:solidFill>
                  <a:srgbClr val="F24D6E"/>
                </a:solidFill>
                <a:latin typeface="Abadi"/>
              </a:rPr>
              <a:t> Payload Mass </a:t>
            </a:r>
            <a:r>
              <a:rPr lang="en-CA" dirty="0">
                <a:solidFill>
                  <a:srgbClr val="F24D6E"/>
                </a:solidFill>
                <a:ea typeface="+mn-lt"/>
                <a:cs typeface="+mn-lt"/>
              </a:rPr>
              <a:t>→</a:t>
            </a:r>
            <a:r>
              <a:rPr lang="en-CA" dirty="0">
                <a:solidFill>
                  <a:srgbClr val="F24D6E"/>
                </a:solidFill>
                <a:latin typeface="Abadi"/>
              </a:rPr>
              <a:t> </a:t>
            </a:r>
            <a:endParaRPr lang="es-MX" dirty="0"/>
          </a:p>
        </p:txBody>
      </p:sp>
      <p:sp>
        <p:nvSpPr>
          <p:cNvPr id="25" name="CuadroTexto 24">
            <a:extLst>
              <a:ext uri="{FF2B5EF4-FFF2-40B4-BE49-F238E27FC236}">
                <a16:creationId xmlns:a16="http://schemas.microsoft.com/office/drawing/2014/main" id="{1BC6966B-33DB-B43E-4E61-FDB7F33BC102}"/>
              </a:ext>
            </a:extLst>
          </p:cNvPr>
          <p:cNvSpPr txBox="1"/>
          <p:nvPr/>
        </p:nvSpPr>
        <p:spPr>
          <a:xfrm rot="16200000">
            <a:off x="-575436" y="4225251"/>
            <a:ext cx="2315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dirty="0">
                <a:solidFill>
                  <a:srgbClr val="F24D6E"/>
                </a:solidFill>
                <a:ea typeface="+mn-lt"/>
                <a:cs typeface="+mn-lt"/>
              </a:rPr>
              <a:t>←</a:t>
            </a:r>
            <a:r>
              <a:rPr lang="en-CA" dirty="0">
                <a:solidFill>
                  <a:srgbClr val="F24D6E"/>
                </a:solidFill>
                <a:latin typeface="Abadi"/>
              </a:rPr>
              <a:t> Category </a:t>
            </a:r>
            <a:r>
              <a:rPr lang="en-CA" dirty="0">
                <a:solidFill>
                  <a:srgbClr val="F24D6E"/>
                </a:solidFill>
                <a:ea typeface="+mn-lt"/>
                <a:cs typeface="+mn-lt"/>
              </a:rPr>
              <a:t>→</a:t>
            </a:r>
            <a:r>
              <a:rPr lang="en-CA" dirty="0">
                <a:solidFill>
                  <a:srgbClr val="F24D6E"/>
                </a:solidFill>
                <a:latin typeface="Abadi"/>
              </a:rPr>
              <a:t> </a:t>
            </a:r>
            <a:endParaRPr lang="es-MX" dirty="0"/>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13" name="Imagen 12">
            <a:extLst>
              <a:ext uri="{FF2B5EF4-FFF2-40B4-BE49-F238E27FC236}">
                <a16:creationId xmlns:a16="http://schemas.microsoft.com/office/drawing/2014/main" id="{C187F8B2-4CC1-4440-3813-2B58781E2E0E}"/>
              </a:ext>
            </a:extLst>
          </p:cNvPr>
          <p:cNvPicPr>
            <a:picLocks noChangeAspect="1"/>
          </p:cNvPicPr>
          <p:nvPr/>
        </p:nvPicPr>
        <p:blipFill>
          <a:blip r:embed="rId3"/>
          <a:stretch>
            <a:fillRect/>
          </a:stretch>
        </p:blipFill>
        <p:spPr>
          <a:xfrm>
            <a:off x="3311298" y="2342255"/>
            <a:ext cx="5569404" cy="3977641"/>
          </a:xfrm>
          <a:prstGeom prst="rect">
            <a:avLst/>
          </a:prstGeom>
        </p:spPr>
      </p:pic>
      <p:sp>
        <p:nvSpPr>
          <p:cNvPr id="17" name="CuadroTexto 16">
            <a:extLst>
              <a:ext uri="{FF2B5EF4-FFF2-40B4-BE49-F238E27FC236}">
                <a16:creationId xmlns:a16="http://schemas.microsoft.com/office/drawing/2014/main" id="{3BD01293-3D32-CDFC-0163-AD8AEF503D5A}"/>
              </a:ext>
            </a:extLst>
          </p:cNvPr>
          <p:cNvSpPr txBox="1"/>
          <p:nvPr/>
        </p:nvSpPr>
        <p:spPr>
          <a:xfrm>
            <a:off x="3731067" y="6321021"/>
            <a:ext cx="472965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200" dirty="0">
                <a:solidFill>
                  <a:srgbClr val="292929"/>
                </a:solidFill>
                <a:latin typeface="Abadi"/>
              </a:rPr>
              <a:t>Model accuracy evaluation</a:t>
            </a:r>
          </a:p>
        </p:txBody>
      </p:sp>
      <p:sp>
        <p:nvSpPr>
          <p:cNvPr id="19" name="Content Placeholder 2">
            <a:extLst>
              <a:ext uri="{FF2B5EF4-FFF2-40B4-BE49-F238E27FC236}">
                <a16:creationId xmlns:a16="http://schemas.microsoft.com/office/drawing/2014/main" id="{7B6EFEAA-2BB9-2905-2135-88C1249EEECA}"/>
              </a:ext>
            </a:extLst>
          </p:cNvPr>
          <p:cNvSpPr txBox="1">
            <a:spLocks/>
          </p:cNvSpPr>
          <p:nvPr/>
        </p:nvSpPr>
        <p:spPr>
          <a:xfrm>
            <a:off x="770380" y="1381740"/>
            <a:ext cx="10884830" cy="10421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Here we can see that the Decision Tree (Tree) was the highest in accuracy evaluation with a score of 94.4%. The other three models K-Nearest Neighbors (KNN), Support Vector Machine (SVM), and Linear Regression (LR) tied up with a 83.3% score</a:t>
            </a: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grpSp>
        <p:nvGrpSpPr>
          <p:cNvPr id="10" name="Grupo 9">
            <a:extLst>
              <a:ext uri="{FF2B5EF4-FFF2-40B4-BE49-F238E27FC236}">
                <a16:creationId xmlns:a16="http://schemas.microsoft.com/office/drawing/2014/main" id="{F25F1AC4-8B6B-48F9-1FBA-FA182D908851}"/>
              </a:ext>
            </a:extLst>
          </p:cNvPr>
          <p:cNvGrpSpPr/>
          <p:nvPr/>
        </p:nvGrpSpPr>
        <p:grpSpPr>
          <a:xfrm>
            <a:off x="3412142" y="2342255"/>
            <a:ext cx="5225587" cy="3977646"/>
            <a:chOff x="3120639" y="2250201"/>
            <a:chExt cx="5225587" cy="3977646"/>
          </a:xfrm>
        </p:grpSpPr>
        <p:pic>
          <p:nvPicPr>
            <p:cNvPr id="2" name="Imagen 1">
              <a:extLst>
                <a:ext uri="{FF2B5EF4-FFF2-40B4-BE49-F238E27FC236}">
                  <a16:creationId xmlns:a16="http://schemas.microsoft.com/office/drawing/2014/main" id="{B3B3A8FD-5EB2-E490-A3D1-DCD353E82300}"/>
                </a:ext>
              </a:extLst>
            </p:cNvPr>
            <p:cNvPicPr>
              <a:picLocks noChangeAspect="1"/>
            </p:cNvPicPr>
            <p:nvPr/>
          </p:nvPicPr>
          <p:blipFill>
            <a:blip r:embed="rId3"/>
            <a:stretch>
              <a:fillRect/>
            </a:stretch>
          </p:blipFill>
          <p:spPr>
            <a:xfrm>
              <a:off x="3120639" y="2250201"/>
              <a:ext cx="4145447" cy="3977641"/>
            </a:xfrm>
            <a:prstGeom prst="rect">
              <a:avLst/>
            </a:prstGeom>
          </p:spPr>
        </p:pic>
        <p:pic>
          <p:nvPicPr>
            <p:cNvPr id="3" name="Imagen 2">
              <a:extLst>
                <a:ext uri="{FF2B5EF4-FFF2-40B4-BE49-F238E27FC236}">
                  <a16:creationId xmlns:a16="http://schemas.microsoft.com/office/drawing/2014/main" id="{58E3388B-FB40-71E2-E6A1-123959D7C01C}"/>
                </a:ext>
              </a:extLst>
            </p:cNvPr>
            <p:cNvPicPr>
              <a:picLocks noChangeAspect="1"/>
            </p:cNvPicPr>
            <p:nvPr/>
          </p:nvPicPr>
          <p:blipFill rotWithShape="1">
            <a:blip r:embed="rId4"/>
            <a:srcRect t="225" r="-763"/>
            <a:stretch/>
          </p:blipFill>
          <p:spPr>
            <a:xfrm>
              <a:off x="7666041" y="2254037"/>
              <a:ext cx="680185" cy="3973810"/>
            </a:xfrm>
            <a:prstGeom prst="rect">
              <a:avLst/>
            </a:prstGeom>
          </p:spPr>
        </p:pic>
      </p:grpSp>
      <p:sp>
        <p:nvSpPr>
          <p:cNvPr id="8" name="CuadroTexto 7">
            <a:extLst>
              <a:ext uri="{FF2B5EF4-FFF2-40B4-BE49-F238E27FC236}">
                <a16:creationId xmlns:a16="http://schemas.microsoft.com/office/drawing/2014/main" id="{34570707-5EC0-28CE-98D4-0CD272B29048}"/>
              </a:ext>
            </a:extLst>
          </p:cNvPr>
          <p:cNvSpPr txBox="1"/>
          <p:nvPr/>
        </p:nvSpPr>
        <p:spPr>
          <a:xfrm>
            <a:off x="3132719" y="6321021"/>
            <a:ext cx="532800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200" dirty="0">
                <a:solidFill>
                  <a:srgbClr val="292929"/>
                </a:solidFill>
                <a:latin typeface="Abadi"/>
              </a:rPr>
              <a:t>Confusion Matrix for Decision Tree Model</a:t>
            </a:r>
          </a:p>
        </p:txBody>
      </p:sp>
      <p:sp>
        <p:nvSpPr>
          <p:cNvPr id="14" name="Content Placeholder 2">
            <a:extLst>
              <a:ext uri="{FF2B5EF4-FFF2-40B4-BE49-F238E27FC236}">
                <a16:creationId xmlns:a16="http://schemas.microsoft.com/office/drawing/2014/main" id="{0CC8179B-F902-B7AF-D887-280A54817183}"/>
              </a:ext>
            </a:extLst>
          </p:cNvPr>
          <p:cNvSpPr txBox="1">
            <a:spLocks/>
          </p:cNvSpPr>
          <p:nvPr/>
        </p:nvSpPr>
        <p:spPr>
          <a:xfrm>
            <a:off x="770380" y="1371511"/>
            <a:ext cx="10884830" cy="10421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a:rPr>
              <a:t>We can appreciate that our Decision Tree Machine Learning model correctly predicted ALL of the </a:t>
            </a:r>
            <a:r>
              <a:rPr lang="en-US" sz="1800" dirty="0">
                <a:solidFill>
                  <a:schemeClr val="accent6"/>
                </a:solidFill>
                <a:latin typeface="Abadi"/>
              </a:rPr>
              <a:t>successful </a:t>
            </a:r>
            <a:r>
              <a:rPr lang="en-US" sz="1800" dirty="0">
                <a:solidFill>
                  <a:schemeClr val="accent3">
                    <a:lumMod val="25000"/>
                  </a:schemeClr>
                </a:solidFill>
                <a:latin typeface="Abadi"/>
              </a:rPr>
              <a:t>launches (bottom-right) , and 5 out of 6 </a:t>
            </a:r>
            <a:r>
              <a:rPr lang="en-US" sz="1800" dirty="0">
                <a:solidFill>
                  <a:srgbClr val="F24D6E"/>
                </a:solidFill>
                <a:latin typeface="Abadi"/>
              </a:rPr>
              <a:t>failed </a:t>
            </a:r>
            <a:r>
              <a:rPr lang="en-US" sz="1800" dirty="0">
                <a:solidFill>
                  <a:schemeClr val="accent3">
                    <a:lumMod val="25000"/>
                  </a:schemeClr>
                </a:solidFill>
                <a:latin typeface="Abadi"/>
              </a:rPr>
              <a:t>launches (top-left). The only mistake the model made was predicting one successful launch when in reality it was a failed one (top-right).</a:t>
            </a: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71041"/>
            <a:ext cx="10685590" cy="5077539"/>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From the insights drawn, we now know that the success rate of a rocket launch increases as time and launch number increase. This makes sense as every SpaceX launch generates data, and new technologies and improvements come up over time.</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a:rPr>
              <a:t>The location of the launch sites are strategically planned in advance, positioned nearby coastlines, highways and railways, while being distant from cities and populated areas.</a:t>
            </a:r>
            <a:endParaRPr lang="en-US" dirty="0">
              <a:solidFill>
                <a:schemeClr val="accent3">
                  <a:lumMod val="25000"/>
                </a:schemeClr>
              </a:solidFill>
              <a:ea typeface="Calibri"/>
              <a:cs typeface="Calibri"/>
            </a:endParaRPr>
          </a:p>
          <a:p>
            <a:pPr>
              <a:lnSpc>
                <a:spcPct val="100000"/>
              </a:lnSpc>
              <a:spcBef>
                <a:spcPts val="1400"/>
              </a:spcBef>
            </a:pPr>
            <a:r>
              <a:rPr lang="en-US" sz="2000" dirty="0">
                <a:solidFill>
                  <a:schemeClr val="accent3">
                    <a:lumMod val="25000"/>
                  </a:schemeClr>
                </a:solidFill>
                <a:latin typeface="Abadi"/>
              </a:rPr>
              <a:t>Without contemplating time, the rocket launch with the highest probability of success seems to be the SSO orbit with a payload mass of 500-4,000kg, having a success rate of 100%. This is viable because it is inside our payload average mass for FT booster version rockets. ES-L1, GEO and HEO orbits, which also have a success probability of 100% are excluded because of their low launch count.</a:t>
            </a:r>
          </a:p>
          <a:p>
            <a:pPr>
              <a:lnSpc>
                <a:spcPct val="100000"/>
              </a:lnSpc>
              <a:spcBef>
                <a:spcPts val="1400"/>
              </a:spcBef>
            </a:pPr>
            <a:r>
              <a:rPr lang="en-US" sz="2000" dirty="0">
                <a:solidFill>
                  <a:schemeClr val="accent3">
                    <a:lumMod val="25000"/>
                  </a:schemeClr>
                </a:solidFill>
                <a:latin typeface="Abadi"/>
              </a:rPr>
              <a:t>The Machine Learning model that best performed, accuracy-wise, was the Decision Tree with the hyper parameters </a:t>
            </a:r>
            <a:r>
              <a:rPr lang="en-US" sz="1600" b="1" dirty="0">
                <a:solidFill>
                  <a:schemeClr val="bg2">
                    <a:lumMod val="50000"/>
                  </a:schemeClr>
                </a:solidFill>
                <a:latin typeface="Abadi"/>
                <a:ea typeface="+mn-lt"/>
                <a:cs typeface="+mn-lt"/>
              </a:rPr>
              <a:t>{'criterion': '</a:t>
            </a:r>
            <a:r>
              <a:rPr lang="en-US" sz="1600" b="1" dirty="0" err="1">
                <a:solidFill>
                  <a:schemeClr val="bg2">
                    <a:lumMod val="50000"/>
                  </a:schemeClr>
                </a:solidFill>
                <a:latin typeface="Abadi"/>
                <a:ea typeface="+mn-lt"/>
                <a:cs typeface="+mn-lt"/>
              </a:rPr>
              <a:t>gini</a:t>
            </a:r>
            <a:r>
              <a:rPr lang="en-US" sz="1600" b="1" dirty="0">
                <a:solidFill>
                  <a:schemeClr val="bg2">
                    <a:lumMod val="50000"/>
                  </a:schemeClr>
                </a:solidFill>
                <a:latin typeface="Abadi"/>
                <a:ea typeface="+mn-lt"/>
                <a:cs typeface="+mn-lt"/>
              </a:rPr>
              <a:t>', '</a:t>
            </a:r>
            <a:r>
              <a:rPr lang="en-US" sz="1600" b="1" dirty="0" err="1">
                <a:solidFill>
                  <a:schemeClr val="bg2">
                    <a:lumMod val="50000"/>
                  </a:schemeClr>
                </a:solidFill>
                <a:latin typeface="Abadi"/>
                <a:ea typeface="+mn-lt"/>
                <a:cs typeface="+mn-lt"/>
              </a:rPr>
              <a:t>max_depth</a:t>
            </a:r>
            <a:r>
              <a:rPr lang="en-US" sz="1600" b="1" dirty="0">
                <a:solidFill>
                  <a:schemeClr val="bg2">
                    <a:lumMod val="50000"/>
                  </a:schemeClr>
                </a:solidFill>
                <a:latin typeface="Abadi"/>
                <a:ea typeface="+mn-lt"/>
                <a:cs typeface="+mn-lt"/>
              </a:rPr>
              <a:t>': 12, '</a:t>
            </a:r>
            <a:r>
              <a:rPr lang="en-US" sz="1600" b="1" dirty="0" err="1">
                <a:solidFill>
                  <a:schemeClr val="bg2">
                    <a:lumMod val="50000"/>
                  </a:schemeClr>
                </a:solidFill>
                <a:latin typeface="Abadi"/>
                <a:ea typeface="+mn-lt"/>
                <a:cs typeface="+mn-lt"/>
              </a:rPr>
              <a:t>max_features</a:t>
            </a:r>
            <a:r>
              <a:rPr lang="en-US" sz="1600" b="1" dirty="0">
                <a:solidFill>
                  <a:schemeClr val="bg2">
                    <a:lumMod val="50000"/>
                  </a:schemeClr>
                </a:solidFill>
                <a:latin typeface="Abadi"/>
                <a:ea typeface="+mn-lt"/>
                <a:cs typeface="+mn-lt"/>
              </a:rPr>
              <a:t>': 'sqrt', '</a:t>
            </a:r>
            <a:r>
              <a:rPr lang="en-US" sz="1600" b="1" dirty="0" err="1">
                <a:solidFill>
                  <a:schemeClr val="bg2">
                    <a:lumMod val="50000"/>
                  </a:schemeClr>
                </a:solidFill>
                <a:latin typeface="Abadi"/>
                <a:ea typeface="+mn-lt"/>
                <a:cs typeface="+mn-lt"/>
              </a:rPr>
              <a:t>min_samples_leaf</a:t>
            </a:r>
            <a:r>
              <a:rPr lang="en-US" sz="1600" b="1" dirty="0">
                <a:solidFill>
                  <a:schemeClr val="bg2">
                    <a:lumMod val="50000"/>
                  </a:schemeClr>
                </a:solidFill>
                <a:latin typeface="Abadi"/>
                <a:ea typeface="+mn-lt"/>
                <a:cs typeface="+mn-lt"/>
              </a:rPr>
              <a:t>': 2, '</a:t>
            </a:r>
            <a:r>
              <a:rPr lang="en-US" sz="1600" b="1" dirty="0" err="1">
                <a:solidFill>
                  <a:schemeClr val="bg2">
                    <a:lumMod val="50000"/>
                  </a:schemeClr>
                </a:solidFill>
                <a:latin typeface="Abadi"/>
                <a:ea typeface="+mn-lt"/>
                <a:cs typeface="+mn-lt"/>
              </a:rPr>
              <a:t>min_samples_split</a:t>
            </a:r>
            <a:r>
              <a:rPr lang="en-US" sz="1600" b="1" dirty="0">
                <a:solidFill>
                  <a:schemeClr val="bg2">
                    <a:lumMod val="50000"/>
                  </a:schemeClr>
                </a:solidFill>
                <a:latin typeface="Abadi"/>
                <a:ea typeface="+mn-lt"/>
                <a:cs typeface="+mn-lt"/>
              </a:rPr>
              <a:t>': 5, 'splitter': 'random'}</a:t>
            </a:r>
            <a:r>
              <a:rPr lang="en-US" sz="2000" dirty="0">
                <a:solidFill>
                  <a:schemeClr val="accent3">
                    <a:lumMod val="25000"/>
                  </a:schemeClr>
                </a:solidFill>
                <a:latin typeface="Abadi"/>
              </a:rPr>
              <a:t>. The model scored 94.4% on the accuracy test, while the others (LR, SVM and KNN) scored 83.3%</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35084930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95871"/>
            <a:ext cx="4951466" cy="1160144"/>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This confusion matrix showcases the accuracy score when the Decision Tree model is trained with the entire dataset</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pic>
        <p:nvPicPr>
          <p:cNvPr id="2" name="Imagen 1">
            <a:extLst>
              <a:ext uri="{FF2B5EF4-FFF2-40B4-BE49-F238E27FC236}">
                <a16:creationId xmlns:a16="http://schemas.microsoft.com/office/drawing/2014/main" id="{CB8ABEE0-A812-6C95-1BF4-1186AD567B0D}"/>
              </a:ext>
            </a:extLst>
          </p:cNvPr>
          <p:cNvPicPr>
            <a:picLocks noChangeAspect="1"/>
          </p:cNvPicPr>
          <p:nvPr/>
        </p:nvPicPr>
        <p:blipFill>
          <a:blip r:embed="rId4"/>
          <a:stretch>
            <a:fillRect/>
          </a:stretch>
        </p:blipFill>
        <p:spPr>
          <a:xfrm>
            <a:off x="1204482" y="2874122"/>
            <a:ext cx="4091050" cy="3503154"/>
          </a:xfrm>
          <a:prstGeom prst="rect">
            <a:avLst/>
          </a:prstGeom>
        </p:spPr>
      </p:pic>
      <p:pic>
        <p:nvPicPr>
          <p:cNvPr id="4" name="Imagen 3">
            <a:extLst>
              <a:ext uri="{FF2B5EF4-FFF2-40B4-BE49-F238E27FC236}">
                <a16:creationId xmlns:a16="http://schemas.microsoft.com/office/drawing/2014/main" id="{40BD1A51-7E4B-F38B-A7E4-7F4C11006A68}"/>
              </a:ext>
            </a:extLst>
          </p:cNvPr>
          <p:cNvPicPr>
            <a:picLocks noChangeAspect="1"/>
          </p:cNvPicPr>
          <p:nvPr/>
        </p:nvPicPr>
        <p:blipFill>
          <a:blip r:embed="rId5"/>
          <a:stretch>
            <a:fillRect/>
          </a:stretch>
        </p:blipFill>
        <p:spPr>
          <a:xfrm>
            <a:off x="6562057" y="2874121"/>
            <a:ext cx="3921162" cy="3502153"/>
          </a:xfrm>
          <a:prstGeom prst="rect">
            <a:avLst/>
          </a:prstGeom>
        </p:spPr>
      </p:pic>
      <p:sp>
        <p:nvSpPr>
          <p:cNvPr id="8" name="Content Placeholder 3">
            <a:extLst>
              <a:ext uri="{FF2B5EF4-FFF2-40B4-BE49-F238E27FC236}">
                <a16:creationId xmlns:a16="http://schemas.microsoft.com/office/drawing/2014/main" id="{BE564622-6249-DA21-8180-169C8FFBC0DB}"/>
              </a:ext>
            </a:extLst>
          </p:cNvPr>
          <p:cNvSpPr txBox="1">
            <a:spLocks/>
          </p:cNvSpPr>
          <p:nvPr/>
        </p:nvSpPr>
        <p:spPr>
          <a:xfrm>
            <a:off x="6046733" y="1689734"/>
            <a:ext cx="4951466" cy="116014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a:rPr>
              <a:t>This graph was generated afterwards to explain what the safest rocket launch was (Conclusion: Point 2), and why</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59376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a:solidFill>
                  <a:srgbClr val="0B49CB"/>
                </a:solidFill>
                <a:latin typeface="Abadi"/>
              </a:rPr>
              <a:t>Executive Summary</a:t>
            </a:r>
          </a:p>
          <a:p>
            <a:pPr>
              <a:lnSpc>
                <a:spcPct val="120000"/>
              </a:lnSpc>
              <a:spcBef>
                <a:spcPts val="1400"/>
              </a:spcBef>
            </a:pPr>
            <a:r>
              <a:rPr lang="en-US" sz="8800">
                <a:solidFill>
                  <a:schemeClr val="accent3">
                    <a:lumMod val="25000"/>
                  </a:schemeClr>
                </a:solidFill>
                <a:latin typeface="Abadi"/>
              </a:rPr>
              <a:t>Data collection methodology:</a:t>
            </a:r>
          </a:p>
          <a:p>
            <a:pPr lvl="1">
              <a:lnSpc>
                <a:spcPct val="120000"/>
              </a:lnSpc>
              <a:spcBef>
                <a:spcPts val="1400"/>
              </a:spcBef>
            </a:pPr>
            <a:r>
              <a:rPr lang="en-US" sz="7600">
                <a:solidFill>
                  <a:schemeClr val="bg2">
                    <a:lumMod val="50000"/>
                  </a:schemeClr>
                </a:solidFill>
                <a:latin typeface="Abadi"/>
              </a:rPr>
              <a:t>The data was collected from the SpaceX official REST API, and by scraping the internet for further information.</a:t>
            </a:r>
          </a:p>
          <a:p>
            <a:pPr>
              <a:lnSpc>
                <a:spcPct val="120000"/>
              </a:lnSpc>
              <a:spcBef>
                <a:spcPts val="1400"/>
              </a:spcBef>
            </a:pPr>
            <a:r>
              <a:rPr lang="en-US" sz="8800">
                <a:solidFill>
                  <a:schemeClr val="accent3">
                    <a:lumMod val="25000"/>
                  </a:schemeClr>
                </a:solidFill>
                <a:latin typeface="Abadi"/>
              </a:rPr>
              <a:t>Perform data wrangling</a:t>
            </a:r>
          </a:p>
          <a:p>
            <a:pPr lvl="1">
              <a:lnSpc>
                <a:spcPct val="120000"/>
              </a:lnSpc>
              <a:spcBef>
                <a:spcPts val="1400"/>
              </a:spcBef>
            </a:pPr>
            <a:r>
              <a:rPr lang="en-US" sz="7600">
                <a:solidFill>
                  <a:schemeClr val="bg2">
                    <a:lumMod val="50000"/>
                  </a:schemeClr>
                </a:solidFill>
                <a:latin typeface="Abadi"/>
              </a:rPr>
              <a:t>Identifying and handling missing data, and creating our target categorical variable (y).</a:t>
            </a:r>
          </a:p>
          <a:p>
            <a:pPr>
              <a:lnSpc>
                <a:spcPct val="120000"/>
              </a:lnSpc>
              <a:spcBef>
                <a:spcPts val="1400"/>
              </a:spcBef>
            </a:pPr>
            <a:r>
              <a:rPr lang="en-US" sz="8800">
                <a:solidFill>
                  <a:schemeClr val="accent3">
                    <a:lumMod val="25000"/>
                  </a:schemeClr>
                </a:solidFill>
                <a:latin typeface="Abadi"/>
              </a:rPr>
              <a:t>Perform exploratory data analysis (EDA) using visualization and SQL</a:t>
            </a:r>
          </a:p>
          <a:p>
            <a:pPr>
              <a:lnSpc>
                <a:spcPct val="120000"/>
              </a:lnSpc>
              <a:spcBef>
                <a:spcPts val="1400"/>
              </a:spcBef>
            </a:pPr>
            <a:r>
              <a:rPr lang="en-US" sz="8800">
                <a:solidFill>
                  <a:schemeClr val="accent3">
                    <a:lumMod val="25000"/>
                  </a:schemeClr>
                </a:solidFill>
                <a:latin typeface="Abadi"/>
              </a:rPr>
              <a:t>Perform interactive visual analytics using Folium and </a:t>
            </a:r>
            <a:r>
              <a:rPr lang="en-US" sz="8800" err="1">
                <a:solidFill>
                  <a:schemeClr val="accent3">
                    <a:lumMod val="25000"/>
                  </a:schemeClr>
                </a:solidFill>
                <a:latin typeface="Abadi"/>
              </a:rPr>
              <a:t>Plotly</a:t>
            </a:r>
            <a:r>
              <a:rPr lang="en-US" sz="8800">
                <a:solidFill>
                  <a:schemeClr val="accent3">
                    <a:lumMod val="25000"/>
                  </a:schemeClr>
                </a:solidFill>
                <a:latin typeface="Abadi"/>
              </a:rPr>
              <a:t> Dash</a:t>
            </a:r>
          </a:p>
          <a:p>
            <a:pPr>
              <a:lnSpc>
                <a:spcPct val="120000"/>
              </a:lnSpc>
              <a:spcBef>
                <a:spcPts val="1400"/>
              </a:spcBef>
            </a:pPr>
            <a:r>
              <a:rPr lang="en-US" sz="8800">
                <a:solidFill>
                  <a:schemeClr val="accent3">
                    <a:lumMod val="25000"/>
                  </a:schemeClr>
                </a:solidFill>
                <a:latin typeface="Abadi"/>
              </a:rPr>
              <a:t>Perform predictive analysis using classification models</a:t>
            </a:r>
          </a:p>
          <a:p>
            <a:pPr lvl="1">
              <a:lnSpc>
                <a:spcPct val="120000"/>
              </a:lnSpc>
              <a:spcBef>
                <a:spcPts val="1400"/>
              </a:spcBef>
            </a:pPr>
            <a:r>
              <a:rPr lang="en-US" sz="7600">
                <a:solidFill>
                  <a:schemeClr val="bg2">
                    <a:lumMod val="50000"/>
                  </a:schemeClr>
                </a:solidFill>
                <a:latin typeface="Abadi"/>
              </a:rPr>
              <a:t>Performed Grid Search to find the best parameters for each one of our models, which were Logistic Regression, Support Vector Machine (SVM), and more. </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pic>
        <p:nvPicPr>
          <p:cNvPr id="2" name="Imagen 1">
            <a:extLst>
              <a:ext uri="{FF2B5EF4-FFF2-40B4-BE49-F238E27FC236}">
                <a16:creationId xmlns:a16="http://schemas.microsoft.com/office/drawing/2014/main" id="{5A331D2F-D3FA-13DE-2D04-A1637010E27F}"/>
              </a:ext>
            </a:extLst>
          </p:cNvPr>
          <p:cNvPicPr>
            <a:picLocks noChangeAspect="1"/>
          </p:cNvPicPr>
          <p:nvPr/>
        </p:nvPicPr>
        <p:blipFill>
          <a:blip r:embed="rId3"/>
          <a:stretch>
            <a:fillRect/>
          </a:stretch>
        </p:blipFill>
        <p:spPr>
          <a:xfrm>
            <a:off x="3143250" y="1987550"/>
            <a:ext cx="1143000" cy="1143000"/>
          </a:xfrm>
          <a:prstGeom prst="rect">
            <a:avLst/>
          </a:prstGeom>
        </p:spPr>
      </p:pic>
      <p:pic>
        <p:nvPicPr>
          <p:cNvPr id="3" name="Imagen 2">
            <a:extLst>
              <a:ext uri="{FF2B5EF4-FFF2-40B4-BE49-F238E27FC236}">
                <a16:creationId xmlns:a16="http://schemas.microsoft.com/office/drawing/2014/main" id="{540CB813-493A-CFAE-1DA1-819A5F6D79CD}"/>
              </a:ext>
            </a:extLst>
          </p:cNvPr>
          <p:cNvPicPr>
            <a:picLocks noChangeAspect="1"/>
          </p:cNvPicPr>
          <p:nvPr/>
        </p:nvPicPr>
        <p:blipFill>
          <a:blip r:embed="rId4"/>
          <a:stretch>
            <a:fillRect/>
          </a:stretch>
        </p:blipFill>
        <p:spPr>
          <a:xfrm>
            <a:off x="5524500" y="3498850"/>
            <a:ext cx="1143000" cy="1143000"/>
          </a:xfrm>
          <a:prstGeom prst="rect">
            <a:avLst/>
          </a:prstGeom>
        </p:spPr>
      </p:pic>
      <p:pic>
        <p:nvPicPr>
          <p:cNvPr id="4" name="Imagen 3">
            <a:extLst>
              <a:ext uri="{FF2B5EF4-FFF2-40B4-BE49-F238E27FC236}">
                <a16:creationId xmlns:a16="http://schemas.microsoft.com/office/drawing/2014/main" id="{258B2E76-1AC1-FBB1-6A6D-74701BF190F7}"/>
              </a:ext>
            </a:extLst>
          </p:cNvPr>
          <p:cNvPicPr>
            <a:picLocks noChangeAspect="1"/>
          </p:cNvPicPr>
          <p:nvPr/>
        </p:nvPicPr>
        <p:blipFill>
          <a:blip r:embed="rId5"/>
          <a:stretch>
            <a:fillRect/>
          </a:stretch>
        </p:blipFill>
        <p:spPr>
          <a:xfrm>
            <a:off x="3143250" y="4946650"/>
            <a:ext cx="1143000" cy="1143000"/>
          </a:xfrm>
          <a:prstGeom prst="rect">
            <a:avLst/>
          </a:prstGeom>
        </p:spPr>
      </p:pic>
      <p:pic>
        <p:nvPicPr>
          <p:cNvPr id="7" name="Imagen 6">
            <a:extLst>
              <a:ext uri="{FF2B5EF4-FFF2-40B4-BE49-F238E27FC236}">
                <a16:creationId xmlns:a16="http://schemas.microsoft.com/office/drawing/2014/main" id="{C3EBD2EC-9934-18A7-25F6-A4DA4EB3D1B6}"/>
              </a:ext>
            </a:extLst>
          </p:cNvPr>
          <p:cNvPicPr>
            <a:picLocks noChangeAspect="1"/>
          </p:cNvPicPr>
          <p:nvPr/>
        </p:nvPicPr>
        <p:blipFill>
          <a:blip r:embed="rId6"/>
          <a:stretch>
            <a:fillRect/>
          </a:stretch>
        </p:blipFill>
        <p:spPr>
          <a:xfrm>
            <a:off x="603250" y="2660650"/>
            <a:ext cx="1143000" cy="1143000"/>
          </a:xfrm>
          <a:prstGeom prst="rect">
            <a:avLst/>
          </a:prstGeom>
        </p:spPr>
      </p:pic>
      <p:pic>
        <p:nvPicPr>
          <p:cNvPr id="18" name="Imagen 17">
            <a:extLst>
              <a:ext uri="{FF2B5EF4-FFF2-40B4-BE49-F238E27FC236}">
                <a16:creationId xmlns:a16="http://schemas.microsoft.com/office/drawing/2014/main" id="{7AC9F236-8C65-0484-28EE-48DFF045584C}"/>
              </a:ext>
            </a:extLst>
          </p:cNvPr>
          <p:cNvPicPr>
            <a:picLocks noChangeAspect="1"/>
          </p:cNvPicPr>
          <p:nvPr/>
        </p:nvPicPr>
        <p:blipFill>
          <a:blip r:embed="rId7"/>
          <a:stretch>
            <a:fillRect/>
          </a:stretch>
        </p:blipFill>
        <p:spPr>
          <a:xfrm>
            <a:off x="2602268" y="5382998"/>
            <a:ext cx="458339" cy="453788"/>
          </a:xfrm>
          <a:prstGeom prst="rect">
            <a:avLst/>
          </a:prstGeom>
        </p:spPr>
      </p:pic>
      <p:sp>
        <p:nvSpPr>
          <p:cNvPr id="22" name="CuadroTexto 21">
            <a:extLst>
              <a:ext uri="{FF2B5EF4-FFF2-40B4-BE49-F238E27FC236}">
                <a16:creationId xmlns:a16="http://schemas.microsoft.com/office/drawing/2014/main" id="{19F77AF7-A6A1-46A4-011B-EE5C811EFE3F}"/>
              </a:ext>
            </a:extLst>
          </p:cNvPr>
          <p:cNvSpPr txBox="1"/>
          <p:nvPr/>
        </p:nvSpPr>
        <p:spPr>
          <a:xfrm>
            <a:off x="299107" y="3956706"/>
            <a:ext cx="1747344"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2200" b="1" err="1">
                <a:solidFill>
                  <a:schemeClr val="accent3">
                    <a:lumMod val="25000"/>
                  </a:schemeClr>
                </a:solidFill>
                <a:latin typeface="Abadi"/>
              </a:rPr>
              <a:t>From</a:t>
            </a:r>
            <a:r>
              <a:rPr lang="es-MX" sz="2200" b="1">
                <a:solidFill>
                  <a:schemeClr val="accent3">
                    <a:lumMod val="25000"/>
                  </a:schemeClr>
                </a:solidFill>
                <a:latin typeface="Abadi"/>
              </a:rPr>
              <a:t> Python </a:t>
            </a:r>
            <a:r>
              <a:rPr lang="es-MX" sz="2200" b="1" err="1">
                <a:solidFill>
                  <a:schemeClr val="accent3">
                    <a:lumMod val="25000"/>
                  </a:schemeClr>
                </a:solidFill>
                <a:latin typeface="Abadi"/>
              </a:rPr>
              <a:t>Jupyter</a:t>
            </a:r>
            <a:r>
              <a:rPr lang="es-MX" sz="2200" b="1">
                <a:solidFill>
                  <a:schemeClr val="accent3">
                    <a:lumMod val="25000"/>
                  </a:schemeClr>
                </a:solidFill>
                <a:latin typeface="Abadi"/>
              </a:rPr>
              <a:t> </a:t>
            </a:r>
            <a:endParaRPr lang="es-MX">
              <a:solidFill>
                <a:schemeClr val="accent3">
                  <a:lumMod val="25000"/>
                </a:schemeClr>
              </a:solidFill>
              <a:latin typeface="Calibri" panose="020F0502020204030204"/>
              <a:ea typeface="Calibri" panose="020F0502020204030204"/>
              <a:cs typeface="Calibri" panose="020F0502020204030204"/>
            </a:endParaRPr>
          </a:p>
          <a:p>
            <a:pPr algn="ctr"/>
            <a:r>
              <a:rPr lang="es-MX" sz="2200" b="1">
                <a:solidFill>
                  <a:schemeClr val="accent3">
                    <a:lumMod val="25000"/>
                  </a:schemeClr>
                </a:solidFill>
                <a:latin typeface="Abadi"/>
              </a:rPr>
              <a:t>Notebooks (</a:t>
            </a:r>
            <a:r>
              <a:rPr lang="es-MX" sz="2200" b="1">
                <a:solidFill>
                  <a:schemeClr val="accent2"/>
                </a:solidFill>
                <a:latin typeface="Abadi"/>
              </a:rPr>
              <a:t>.</a:t>
            </a:r>
            <a:r>
              <a:rPr lang="es-MX" sz="2200" b="1" err="1">
                <a:solidFill>
                  <a:schemeClr val="accent2"/>
                </a:solidFill>
                <a:latin typeface="Abadi"/>
              </a:rPr>
              <a:t>ipynb</a:t>
            </a:r>
            <a:r>
              <a:rPr lang="es-MX" sz="2200" b="1">
                <a:solidFill>
                  <a:schemeClr val="accent3">
                    <a:lumMod val="25000"/>
                  </a:schemeClr>
                </a:solidFill>
                <a:latin typeface="Abadi"/>
              </a:rPr>
              <a:t>)</a:t>
            </a:r>
            <a:endParaRPr lang="es-MX">
              <a:solidFill>
                <a:schemeClr val="accent3">
                  <a:lumMod val="25000"/>
                </a:schemeClr>
              </a:solidFill>
              <a:ea typeface="Calibri"/>
              <a:cs typeface="Calibri"/>
            </a:endParaRPr>
          </a:p>
        </p:txBody>
      </p:sp>
      <p:pic>
        <p:nvPicPr>
          <p:cNvPr id="24" name="Imagen 23">
            <a:extLst>
              <a:ext uri="{FF2B5EF4-FFF2-40B4-BE49-F238E27FC236}">
                <a16:creationId xmlns:a16="http://schemas.microsoft.com/office/drawing/2014/main" id="{B37EE1A5-7D43-25B6-DA47-07151EAB67D4}"/>
              </a:ext>
            </a:extLst>
          </p:cNvPr>
          <p:cNvPicPr>
            <a:picLocks noChangeAspect="1"/>
          </p:cNvPicPr>
          <p:nvPr/>
        </p:nvPicPr>
        <p:blipFill>
          <a:blip r:embed="rId8"/>
          <a:stretch>
            <a:fillRect/>
          </a:stretch>
        </p:blipFill>
        <p:spPr>
          <a:xfrm>
            <a:off x="2604637" y="2322961"/>
            <a:ext cx="461749" cy="470847"/>
          </a:xfrm>
          <a:prstGeom prst="rect">
            <a:avLst/>
          </a:prstGeom>
        </p:spPr>
      </p:pic>
      <p:cxnSp>
        <p:nvCxnSpPr>
          <p:cNvPr id="25" name="Conector: curvado 24">
            <a:extLst>
              <a:ext uri="{FF2B5EF4-FFF2-40B4-BE49-F238E27FC236}">
                <a16:creationId xmlns:a16="http://schemas.microsoft.com/office/drawing/2014/main" id="{B072B61F-3E00-F1D9-3BFC-8A5B7E6880D1}"/>
              </a:ext>
            </a:extLst>
          </p:cNvPr>
          <p:cNvCxnSpPr/>
          <p:nvPr/>
        </p:nvCxnSpPr>
        <p:spPr>
          <a:xfrm flipV="1">
            <a:off x="2197100" y="2686050"/>
            <a:ext cx="292100" cy="1416050"/>
          </a:xfrm>
          <a:prstGeom prst="curvedConnector3">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curvado 25">
            <a:extLst>
              <a:ext uri="{FF2B5EF4-FFF2-40B4-BE49-F238E27FC236}">
                <a16:creationId xmlns:a16="http://schemas.microsoft.com/office/drawing/2014/main" id="{15085614-233F-1DAF-6658-EC94B74D8022}"/>
              </a:ext>
            </a:extLst>
          </p:cNvPr>
          <p:cNvCxnSpPr>
            <a:cxnSpLocks/>
          </p:cNvCxnSpPr>
          <p:nvPr/>
        </p:nvCxnSpPr>
        <p:spPr>
          <a:xfrm>
            <a:off x="2197100" y="4102100"/>
            <a:ext cx="292100" cy="1416050"/>
          </a:xfrm>
          <a:prstGeom prst="curvedConnector3">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893B5178-50AE-F3C0-42BD-D2D0ACD6C300}"/>
              </a:ext>
            </a:extLst>
          </p:cNvPr>
          <p:cNvSpPr txBox="1"/>
          <p:nvPr/>
        </p:nvSpPr>
        <p:spPr>
          <a:xfrm>
            <a:off x="2318406" y="6153806"/>
            <a:ext cx="28014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b="1">
                <a:solidFill>
                  <a:srgbClr val="F24D6E"/>
                </a:solidFill>
                <a:latin typeface="Abadi"/>
              </a:rPr>
              <a:t>Web </a:t>
            </a:r>
            <a:r>
              <a:rPr lang="es-MX" b="1" err="1">
                <a:solidFill>
                  <a:srgbClr val="F24D6E"/>
                </a:solidFill>
                <a:latin typeface="Abadi"/>
              </a:rPr>
              <a:t>scraping</a:t>
            </a:r>
            <a:endParaRPr lang="es-MX" b="1">
              <a:solidFill>
                <a:srgbClr val="F24D6E"/>
              </a:solidFill>
              <a:latin typeface="Abadi"/>
            </a:endParaRPr>
          </a:p>
        </p:txBody>
      </p:sp>
      <p:sp>
        <p:nvSpPr>
          <p:cNvPr id="30" name="CuadroTexto 29">
            <a:extLst>
              <a:ext uri="{FF2B5EF4-FFF2-40B4-BE49-F238E27FC236}">
                <a16:creationId xmlns:a16="http://schemas.microsoft.com/office/drawing/2014/main" id="{3D168DD3-AE01-2AC7-7E19-40A1F47DB3DE}"/>
              </a:ext>
            </a:extLst>
          </p:cNvPr>
          <p:cNvSpPr txBox="1"/>
          <p:nvPr/>
        </p:nvSpPr>
        <p:spPr>
          <a:xfrm>
            <a:off x="2229506" y="1588156"/>
            <a:ext cx="29728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b="1">
                <a:solidFill>
                  <a:srgbClr val="F24D6E"/>
                </a:solidFill>
                <a:latin typeface="Abadi"/>
              </a:rPr>
              <a:t>SpaceX API </a:t>
            </a:r>
            <a:r>
              <a:rPr lang="es-MX" b="1" err="1">
                <a:solidFill>
                  <a:srgbClr val="F24D6E"/>
                </a:solidFill>
                <a:latin typeface="Abadi"/>
              </a:rPr>
              <a:t>calls</a:t>
            </a:r>
            <a:endParaRPr lang="es-MX" sz="1400">
              <a:solidFill>
                <a:srgbClr val="F24D6E"/>
              </a:solidFill>
              <a:ea typeface="Calibri"/>
              <a:cs typeface="Calibri"/>
            </a:endParaRPr>
          </a:p>
        </p:txBody>
      </p:sp>
      <p:pic>
        <p:nvPicPr>
          <p:cNvPr id="32" name="Imagen 31" descr="Beautiful Soup 4 | Funthon">
            <a:extLst>
              <a:ext uri="{FF2B5EF4-FFF2-40B4-BE49-F238E27FC236}">
                <a16:creationId xmlns:a16="http://schemas.microsoft.com/office/drawing/2014/main" id="{ACA81EB7-6ADD-2B9B-6E44-88C83DDC651C}"/>
              </a:ext>
            </a:extLst>
          </p:cNvPr>
          <p:cNvPicPr>
            <a:picLocks noChangeAspect="1"/>
          </p:cNvPicPr>
          <p:nvPr/>
        </p:nvPicPr>
        <p:blipFill rotWithShape="1">
          <a:blip r:embed="rId9"/>
          <a:srcRect l="6625" t="17990" r="6156" b="18357"/>
          <a:stretch/>
        </p:blipFill>
        <p:spPr>
          <a:xfrm>
            <a:off x="3012972" y="4411547"/>
            <a:ext cx="1408349" cy="477557"/>
          </a:xfrm>
          <a:prstGeom prst="rect">
            <a:avLst/>
          </a:prstGeom>
        </p:spPr>
      </p:pic>
      <p:sp>
        <p:nvSpPr>
          <p:cNvPr id="33" name="CuadroTexto 32">
            <a:extLst>
              <a:ext uri="{FF2B5EF4-FFF2-40B4-BE49-F238E27FC236}">
                <a16:creationId xmlns:a16="http://schemas.microsoft.com/office/drawing/2014/main" id="{D36D81B9-1A03-CC34-DF17-96ADF250B3BA}"/>
              </a:ext>
            </a:extLst>
          </p:cNvPr>
          <p:cNvSpPr txBox="1"/>
          <p:nvPr/>
        </p:nvSpPr>
        <p:spPr>
          <a:xfrm rot="-5100000">
            <a:off x="1740556" y="2807356"/>
            <a:ext cx="80754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2000" b="1">
                <a:solidFill>
                  <a:srgbClr val="FFC100"/>
                </a:solidFill>
                <a:latin typeface="Abadi"/>
                <a:ea typeface="Calibri"/>
                <a:cs typeface="Calibri"/>
              </a:rPr>
              <a:t>PATH</a:t>
            </a:r>
          </a:p>
        </p:txBody>
      </p:sp>
      <p:sp>
        <p:nvSpPr>
          <p:cNvPr id="34" name="CuadroTexto 33">
            <a:extLst>
              <a:ext uri="{FF2B5EF4-FFF2-40B4-BE49-F238E27FC236}">
                <a16:creationId xmlns:a16="http://schemas.microsoft.com/office/drawing/2014/main" id="{E98911D8-0EA3-360C-4B9C-71DBA3B72A98}"/>
              </a:ext>
            </a:extLst>
          </p:cNvPr>
          <p:cNvSpPr txBox="1"/>
          <p:nvPr/>
        </p:nvSpPr>
        <p:spPr>
          <a:xfrm rot="4980000">
            <a:off x="1740556" y="4985406"/>
            <a:ext cx="80754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2000" b="1">
                <a:solidFill>
                  <a:srgbClr val="FFC100"/>
                </a:solidFill>
                <a:latin typeface="Abadi"/>
                <a:ea typeface="Calibri"/>
                <a:cs typeface="Calibri"/>
              </a:rPr>
              <a:t>PATH</a:t>
            </a:r>
          </a:p>
        </p:txBody>
      </p:sp>
      <p:sp>
        <p:nvSpPr>
          <p:cNvPr id="35" name="Elipse 34">
            <a:extLst>
              <a:ext uri="{FF2B5EF4-FFF2-40B4-BE49-F238E27FC236}">
                <a16:creationId xmlns:a16="http://schemas.microsoft.com/office/drawing/2014/main" id="{FEA135CC-4AF4-7D30-7ADE-E0A28AB63CFD}"/>
              </a:ext>
            </a:extLst>
          </p:cNvPr>
          <p:cNvSpPr/>
          <p:nvPr/>
        </p:nvSpPr>
        <p:spPr>
          <a:xfrm>
            <a:off x="4971830" y="3872624"/>
            <a:ext cx="456946" cy="457200"/>
          </a:xfrm>
          <a:prstGeom prst="ellipse">
            <a:avLst/>
          </a:prstGeom>
          <a:solidFill>
            <a:srgbClr val="F24D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rgbClr val="F24D6E"/>
              </a:solidFill>
              <a:ea typeface="Calibri"/>
              <a:cs typeface="Calibri"/>
            </a:endParaRPr>
          </a:p>
        </p:txBody>
      </p:sp>
      <p:cxnSp>
        <p:nvCxnSpPr>
          <p:cNvPr id="36" name="Conector: curvado 35">
            <a:extLst>
              <a:ext uri="{FF2B5EF4-FFF2-40B4-BE49-F238E27FC236}">
                <a16:creationId xmlns:a16="http://schemas.microsoft.com/office/drawing/2014/main" id="{C41E2303-BDE4-DA38-1A4B-396214B383F4}"/>
              </a:ext>
            </a:extLst>
          </p:cNvPr>
          <p:cNvCxnSpPr/>
          <p:nvPr/>
        </p:nvCxnSpPr>
        <p:spPr>
          <a:xfrm flipV="1">
            <a:off x="4521200" y="4381500"/>
            <a:ext cx="349250" cy="1276350"/>
          </a:xfrm>
          <a:prstGeom prst="curvedConnector3">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curvado 36">
            <a:extLst>
              <a:ext uri="{FF2B5EF4-FFF2-40B4-BE49-F238E27FC236}">
                <a16:creationId xmlns:a16="http://schemas.microsoft.com/office/drawing/2014/main" id="{8042BB5D-817B-F72A-922F-8FD37555FF1E}"/>
              </a:ext>
            </a:extLst>
          </p:cNvPr>
          <p:cNvCxnSpPr>
            <a:cxnSpLocks/>
          </p:cNvCxnSpPr>
          <p:nvPr/>
        </p:nvCxnSpPr>
        <p:spPr>
          <a:xfrm>
            <a:off x="4495800" y="2609850"/>
            <a:ext cx="349250" cy="1238250"/>
          </a:xfrm>
          <a:prstGeom prst="curvedConnector3">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1725D7D0-E276-B137-0DC5-FA00911119B6}"/>
              </a:ext>
            </a:extLst>
          </p:cNvPr>
          <p:cNvSpPr txBox="1"/>
          <p:nvPr/>
        </p:nvSpPr>
        <p:spPr>
          <a:xfrm>
            <a:off x="4610756" y="3029606"/>
            <a:ext cx="29728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b="1">
                <a:solidFill>
                  <a:srgbClr val="F24D6E"/>
                </a:solidFill>
                <a:latin typeface="Abadi"/>
                <a:ea typeface="Calibri"/>
                <a:cs typeface="Calibri"/>
              </a:rPr>
              <a:t>API </a:t>
            </a:r>
            <a:r>
              <a:rPr lang="es-MX" b="1" err="1">
                <a:solidFill>
                  <a:srgbClr val="F24D6E"/>
                </a:solidFill>
                <a:latin typeface="Abadi"/>
                <a:ea typeface="Calibri"/>
                <a:cs typeface="Calibri"/>
              </a:rPr>
              <a:t>Request</a:t>
            </a:r>
            <a:r>
              <a:rPr lang="es-MX" b="1">
                <a:solidFill>
                  <a:srgbClr val="F24D6E"/>
                </a:solidFill>
                <a:latin typeface="Abadi"/>
                <a:ea typeface="Calibri"/>
                <a:cs typeface="Calibri"/>
              </a:rPr>
              <a:t> </a:t>
            </a:r>
            <a:r>
              <a:rPr lang="es-MX" b="1" err="1">
                <a:solidFill>
                  <a:srgbClr val="F24D6E"/>
                </a:solidFill>
                <a:latin typeface="Abadi"/>
                <a:ea typeface="Calibri"/>
                <a:cs typeface="Calibri"/>
              </a:rPr>
              <a:t>sent</a:t>
            </a:r>
            <a:endParaRPr lang="es-MX" b="1">
              <a:solidFill>
                <a:srgbClr val="F24D6E"/>
              </a:solidFill>
              <a:latin typeface="Abadi"/>
              <a:ea typeface="Calibri"/>
              <a:cs typeface="Calibri"/>
            </a:endParaRPr>
          </a:p>
        </p:txBody>
      </p:sp>
      <p:sp>
        <p:nvSpPr>
          <p:cNvPr id="39" name="CuadroTexto 38">
            <a:extLst>
              <a:ext uri="{FF2B5EF4-FFF2-40B4-BE49-F238E27FC236}">
                <a16:creationId xmlns:a16="http://schemas.microsoft.com/office/drawing/2014/main" id="{9CB34908-208C-25C9-C5D3-806FDE2ED95A}"/>
              </a:ext>
            </a:extLst>
          </p:cNvPr>
          <p:cNvSpPr txBox="1"/>
          <p:nvPr/>
        </p:nvSpPr>
        <p:spPr>
          <a:xfrm>
            <a:off x="4610756" y="4744106"/>
            <a:ext cx="29728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b="1" err="1">
                <a:solidFill>
                  <a:srgbClr val="F24D6E"/>
                </a:solidFill>
                <a:latin typeface="Abadi"/>
                <a:ea typeface="Calibri"/>
                <a:cs typeface="Calibri"/>
              </a:rPr>
              <a:t>Information</a:t>
            </a:r>
            <a:r>
              <a:rPr lang="es-MX" b="1">
                <a:solidFill>
                  <a:srgbClr val="F24D6E"/>
                </a:solidFill>
                <a:latin typeface="Abadi"/>
                <a:ea typeface="Calibri"/>
                <a:cs typeface="Calibri"/>
              </a:rPr>
              <a:t> </a:t>
            </a:r>
            <a:r>
              <a:rPr lang="es-MX" b="1" err="1">
                <a:solidFill>
                  <a:srgbClr val="F24D6E"/>
                </a:solidFill>
                <a:latin typeface="Abadi"/>
                <a:ea typeface="Calibri"/>
                <a:cs typeface="Calibri"/>
              </a:rPr>
              <a:t>search</a:t>
            </a:r>
          </a:p>
        </p:txBody>
      </p:sp>
      <p:pic>
        <p:nvPicPr>
          <p:cNvPr id="40" name="Imagen 39">
            <a:extLst>
              <a:ext uri="{FF2B5EF4-FFF2-40B4-BE49-F238E27FC236}">
                <a16:creationId xmlns:a16="http://schemas.microsoft.com/office/drawing/2014/main" id="{026EFB6F-5495-FAF0-5C24-9A5AF56C2A60}"/>
              </a:ext>
            </a:extLst>
          </p:cNvPr>
          <p:cNvPicPr>
            <a:picLocks noChangeAspect="1"/>
          </p:cNvPicPr>
          <p:nvPr/>
        </p:nvPicPr>
        <p:blipFill>
          <a:blip r:embed="rId10"/>
          <a:stretch>
            <a:fillRect/>
          </a:stretch>
        </p:blipFill>
        <p:spPr>
          <a:xfrm>
            <a:off x="10242550" y="2660650"/>
            <a:ext cx="1371600" cy="1352550"/>
          </a:xfrm>
          <a:prstGeom prst="rect">
            <a:avLst/>
          </a:prstGeom>
        </p:spPr>
      </p:pic>
      <p:sp>
        <p:nvSpPr>
          <p:cNvPr id="41" name="Elipse 40">
            <a:extLst>
              <a:ext uri="{FF2B5EF4-FFF2-40B4-BE49-F238E27FC236}">
                <a16:creationId xmlns:a16="http://schemas.microsoft.com/office/drawing/2014/main" id="{7F189954-BFEA-74A8-B61A-06CE7E5AB487}"/>
              </a:ext>
            </a:extLst>
          </p:cNvPr>
          <p:cNvSpPr/>
          <p:nvPr/>
        </p:nvSpPr>
        <p:spPr>
          <a:xfrm>
            <a:off x="6787929" y="3872624"/>
            <a:ext cx="456946" cy="45720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rgbClr val="70AD47"/>
              </a:solidFill>
            </a:endParaRPr>
          </a:p>
        </p:txBody>
      </p:sp>
      <p:pic>
        <p:nvPicPr>
          <p:cNvPr id="42" name="Imagen 41">
            <a:extLst>
              <a:ext uri="{FF2B5EF4-FFF2-40B4-BE49-F238E27FC236}">
                <a16:creationId xmlns:a16="http://schemas.microsoft.com/office/drawing/2014/main" id="{14EC647E-C9D0-DC56-A0E6-13565D3D7C13}"/>
              </a:ext>
            </a:extLst>
          </p:cNvPr>
          <p:cNvPicPr>
            <a:picLocks noChangeAspect="1"/>
          </p:cNvPicPr>
          <p:nvPr/>
        </p:nvPicPr>
        <p:blipFill>
          <a:blip r:embed="rId11"/>
          <a:stretch>
            <a:fillRect/>
          </a:stretch>
        </p:blipFill>
        <p:spPr>
          <a:xfrm>
            <a:off x="8343900" y="2012950"/>
            <a:ext cx="1212850" cy="1149350"/>
          </a:xfrm>
          <a:prstGeom prst="rect">
            <a:avLst/>
          </a:prstGeom>
        </p:spPr>
      </p:pic>
      <p:pic>
        <p:nvPicPr>
          <p:cNvPr id="43" name="Imagen 42">
            <a:extLst>
              <a:ext uri="{FF2B5EF4-FFF2-40B4-BE49-F238E27FC236}">
                <a16:creationId xmlns:a16="http://schemas.microsoft.com/office/drawing/2014/main" id="{09096F5D-CD29-299B-78C5-7460C97C0588}"/>
              </a:ext>
            </a:extLst>
          </p:cNvPr>
          <p:cNvPicPr>
            <a:picLocks noChangeAspect="1"/>
          </p:cNvPicPr>
          <p:nvPr/>
        </p:nvPicPr>
        <p:blipFill>
          <a:blip r:embed="rId12"/>
          <a:stretch>
            <a:fillRect/>
          </a:stretch>
        </p:blipFill>
        <p:spPr>
          <a:xfrm>
            <a:off x="8343900" y="5048250"/>
            <a:ext cx="1143000" cy="1104900"/>
          </a:xfrm>
          <a:prstGeom prst="rect">
            <a:avLst/>
          </a:prstGeom>
        </p:spPr>
      </p:pic>
      <p:pic>
        <p:nvPicPr>
          <p:cNvPr id="44" name="Imagen 43">
            <a:extLst>
              <a:ext uri="{FF2B5EF4-FFF2-40B4-BE49-F238E27FC236}">
                <a16:creationId xmlns:a16="http://schemas.microsoft.com/office/drawing/2014/main" id="{A00BEE85-AE6B-17D1-B24E-CB9F6A3384AE}"/>
              </a:ext>
            </a:extLst>
          </p:cNvPr>
          <p:cNvPicPr>
            <a:picLocks noChangeAspect="1"/>
          </p:cNvPicPr>
          <p:nvPr/>
        </p:nvPicPr>
        <p:blipFill>
          <a:blip r:embed="rId7"/>
          <a:stretch>
            <a:fillRect/>
          </a:stretch>
        </p:blipFill>
        <p:spPr>
          <a:xfrm>
            <a:off x="7815617" y="5376647"/>
            <a:ext cx="458339" cy="453788"/>
          </a:xfrm>
          <a:prstGeom prst="rect">
            <a:avLst/>
          </a:prstGeom>
        </p:spPr>
      </p:pic>
      <p:pic>
        <p:nvPicPr>
          <p:cNvPr id="45" name="Imagen 44">
            <a:extLst>
              <a:ext uri="{FF2B5EF4-FFF2-40B4-BE49-F238E27FC236}">
                <a16:creationId xmlns:a16="http://schemas.microsoft.com/office/drawing/2014/main" id="{635BAE01-A44F-7EEB-C865-F4AB9223F9F6}"/>
              </a:ext>
            </a:extLst>
          </p:cNvPr>
          <p:cNvPicPr>
            <a:picLocks noChangeAspect="1"/>
          </p:cNvPicPr>
          <p:nvPr/>
        </p:nvPicPr>
        <p:blipFill>
          <a:blip r:embed="rId8"/>
          <a:stretch>
            <a:fillRect/>
          </a:stretch>
        </p:blipFill>
        <p:spPr>
          <a:xfrm>
            <a:off x="7817987" y="2316611"/>
            <a:ext cx="461749" cy="470847"/>
          </a:xfrm>
          <a:prstGeom prst="rect">
            <a:avLst/>
          </a:prstGeom>
        </p:spPr>
      </p:pic>
      <p:cxnSp>
        <p:nvCxnSpPr>
          <p:cNvPr id="46" name="Conector: curvado 45">
            <a:extLst>
              <a:ext uri="{FF2B5EF4-FFF2-40B4-BE49-F238E27FC236}">
                <a16:creationId xmlns:a16="http://schemas.microsoft.com/office/drawing/2014/main" id="{DB7C2C4A-0115-1104-23E0-D2130726511D}"/>
              </a:ext>
            </a:extLst>
          </p:cNvPr>
          <p:cNvCxnSpPr>
            <a:cxnSpLocks/>
          </p:cNvCxnSpPr>
          <p:nvPr/>
        </p:nvCxnSpPr>
        <p:spPr>
          <a:xfrm flipV="1">
            <a:off x="7410450" y="2679700"/>
            <a:ext cx="292100" cy="1416050"/>
          </a:xfrm>
          <a:prstGeom prst="curvedConnector3">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curvado 46">
            <a:extLst>
              <a:ext uri="{FF2B5EF4-FFF2-40B4-BE49-F238E27FC236}">
                <a16:creationId xmlns:a16="http://schemas.microsoft.com/office/drawing/2014/main" id="{DAC44A96-B378-F643-E326-87AF0FB29875}"/>
              </a:ext>
            </a:extLst>
          </p:cNvPr>
          <p:cNvCxnSpPr>
            <a:cxnSpLocks/>
          </p:cNvCxnSpPr>
          <p:nvPr/>
        </p:nvCxnSpPr>
        <p:spPr>
          <a:xfrm>
            <a:off x="7410450" y="4095750"/>
            <a:ext cx="292100" cy="1416050"/>
          </a:xfrm>
          <a:prstGeom prst="curvedConnector3">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curvado 50">
            <a:extLst>
              <a:ext uri="{FF2B5EF4-FFF2-40B4-BE49-F238E27FC236}">
                <a16:creationId xmlns:a16="http://schemas.microsoft.com/office/drawing/2014/main" id="{0F02C4B9-4A91-F2B6-3169-85F3AC81B8E0}"/>
              </a:ext>
            </a:extLst>
          </p:cNvPr>
          <p:cNvCxnSpPr>
            <a:cxnSpLocks/>
          </p:cNvCxnSpPr>
          <p:nvPr/>
        </p:nvCxnSpPr>
        <p:spPr>
          <a:xfrm flipV="1">
            <a:off x="9734549" y="4451350"/>
            <a:ext cx="349250" cy="1276350"/>
          </a:xfrm>
          <a:prstGeom prst="curvedConnector3">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curvado 51">
            <a:extLst>
              <a:ext uri="{FF2B5EF4-FFF2-40B4-BE49-F238E27FC236}">
                <a16:creationId xmlns:a16="http://schemas.microsoft.com/office/drawing/2014/main" id="{345D98AF-F5F0-6038-545F-DAF81E2F870F}"/>
              </a:ext>
            </a:extLst>
          </p:cNvPr>
          <p:cNvCxnSpPr>
            <a:cxnSpLocks/>
          </p:cNvCxnSpPr>
          <p:nvPr/>
        </p:nvCxnSpPr>
        <p:spPr>
          <a:xfrm>
            <a:off x="9683749" y="2679700"/>
            <a:ext cx="349250" cy="1238250"/>
          </a:xfrm>
          <a:prstGeom prst="curvedConnector3">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3" name="CuadroTexto 52">
            <a:extLst>
              <a:ext uri="{FF2B5EF4-FFF2-40B4-BE49-F238E27FC236}">
                <a16:creationId xmlns:a16="http://schemas.microsoft.com/office/drawing/2014/main" id="{2E505D29-8C22-9E9E-8BB3-C6ABF16385F4}"/>
              </a:ext>
            </a:extLst>
          </p:cNvPr>
          <p:cNvSpPr txBox="1"/>
          <p:nvPr/>
        </p:nvSpPr>
        <p:spPr>
          <a:xfrm>
            <a:off x="7042806" y="1588156"/>
            <a:ext cx="38174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b="1">
                <a:solidFill>
                  <a:srgbClr val="F24D6E"/>
                </a:solidFill>
                <a:latin typeface="Abadi"/>
                <a:ea typeface="Calibri"/>
                <a:cs typeface="Calibri"/>
              </a:rPr>
              <a:t>JSON Response </a:t>
            </a:r>
            <a:r>
              <a:rPr lang="es-MX" b="1" err="1">
                <a:solidFill>
                  <a:srgbClr val="F24D6E"/>
                </a:solidFill>
                <a:latin typeface="Abadi"/>
                <a:ea typeface="Calibri"/>
                <a:cs typeface="Calibri"/>
              </a:rPr>
              <a:t>to</a:t>
            </a:r>
            <a:r>
              <a:rPr lang="es-MX" b="1">
                <a:solidFill>
                  <a:srgbClr val="F24D6E"/>
                </a:solidFill>
                <a:latin typeface="Abadi"/>
                <a:ea typeface="Calibri"/>
                <a:cs typeface="Calibri"/>
              </a:rPr>
              <a:t> </a:t>
            </a:r>
            <a:r>
              <a:rPr lang="es-MX" b="1" err="1">
                <a:solidFill>
                  <a:srgbClr val="F24D6E"/>
                </a:solidFill>
                <a:latin typeface="Abadi"/>
                <a:ea typeface="Calibri"/>
                <a:cs typeface="Calibri"/>
              </a:rPr>
              <a:t>dataframe</a:t>
            </a:r>
          </a:p>
        </p:txBody>
      </p:sp>
      <p:sp>
        <p:nvSpPr>
          <p:cNvPr id="54" name="CuadroTexto 53">
            <a:extLst>
              <a:ext uri="{FF2B5EF4-FFF2-40B4-BE49-F238E27FC236}">
                <a16:creationId xmlns:a16="http://schemas.microsoft.com/office/drawing/2014/main" id="{3B90C75C-9BC1-E964-72D9-3C9E9A4E51D9}"/>
              </a:ext>
            </a:extLst>
          </p:cNvPr>
          <p:cNvSpPr txBox="1"/>
          <p:nvPr/>
        </p:nvSpPr>
        <p:spPr>
          <a:xfrm>
            <a:off x="7004706" y="6217306"/>
            <a:ext cx="38174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b="1">
                <a:solidFill>
                  <a:srgbClr val="F24D6E"/>
                </a:solidFill>
                <a:latin typeface="Abadi"/>
                <a:ea typeface="Calibri"/>
                <a:cs typeface="Calibri"/>
              </a:rPr>
              <a:t>HTML data </a:t>
            </a:r>
            <a:r>
              <a:rPr lang="es-MX" b="1" err="1">
                <a:solidFill>
                  <a:srgbClr val="F24D6E"/>
                </a:solidFill>
                <a:latin typeface="Abadi"/>
                <a:ea typeface="Calibri"/>
                <a:cs typeface="Calibri"/>
              </a:rPr>
              <a:t>to</a:t>
            </a:r>
            <a:r>
              <a:rPr lang="es-MX" b="1">
                <a:solidFill>
                  <a:srgbClr val="F24D6E"/>
                </a:solidFill>
                <a:latin typeface="Abadi"/>
                <a:ea typeface="Calibri"/>
                <a:cs typeface="Calibri"/>
              </a:rPr>
              <a:t> </a:t>
            </a:r>
            <a:r>
              <a:rPr lang="es-MX" b="1" err="1">
                <a:solidFill>
                  <a:srgbClr val="F24D6E"/>
                </a:solidFill>
                <a:latin typeface="Abadi"/>
                <a:ea typeface="Calibri"/>
                <a:cs typeface="Calibri"/>
              </a:rPr>
              <a:t>dataframe</a:t>
            </a:r>
          </a:p>
        </p:txBody>
      </p:sp>
      <p:sp>
        <p:nvSpPr>
          <p:cNvPr id="56" name="CuadroTexto 55">
            <a:extLst>
              <a:ext uri="{FF2B5EF4-FFF2-40B4-BE49-F238E27FC236}">
                <a16:creationId xmlns:a16="http://schemas.microsoft.com/office/drawing/2014/main" id="{78F97CCA-CCFD-C672-C6A8-180701472EC2}"/>
              </a:ext>
            </a:extLst>
          </p:cNvPr>
          <p:cNvSpPr txBox="1"/>
          <p:nvPr/>
        </p:nvSpPr>
        <p:spPr>
          <a:xfrm>
            <a:off x="10046356" y="4032906"/>
            <a:ext cx="1747344"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2200" b="1">
                <a:solidFill>
                  <a:schemeClr val="accent3">
                    <a:lumMod val="25000"/>
                  </a:schemeClr>
                </a:solidFill>
                <a:latin typeface="Abadi"/>
              </a:rPr>
              <a:t>Data </a:t>
            </a:r>
            <a:r>
              <a:rPr lang="es-MX" sz="2200" b="1" err="1">
                <a:solidFill>
                  <a:schemeClr val="accent3">
                    <a:lumMod val="25000"/>
                  </a:schemeClr>
                </a:solidFill>
                <a:latin typeface="Abadi"/>
              </a:rPr>
              <a:t>comparing</a:t>
            </a:r>
            <a:r>
              <a:rPr lang="es-MX" sz="2200" b="1">
                <a:solidFill>
                  <a:schemeClr val="accent3">
                    <a:lumMod val="25000"/>
                  </a:schemeClr>
                </a:solidFill>
                <a:latin typeface="Abadi"/>
              </a:rPr>
              <a:t>, </a:t>
            </a:r>
            <a:r>
              <a:rPr lang="es-MX" sz="2200" b="1" err="1">
                <a:solidFill>
                  <a:schemeClr val="accent3">
                    <a:lumMod val="25000"/>
                  </a:schemeClr>
                </a:solidFill>
                <a:latin typeface="Abadi"/>
              </a:rPr>
              <a:t>cleaning</a:t>
            </a:r>
            <a:r>
              <a:rPr lang="es-MX" sz="2200" b="1">
                <a:solidFill>
                  <a:schemeClr val="accent3">
                    <a:lumMod val="25000"/>
                  </a:schemeClr>
                </a:solidFill>
                <a:latin typeface="Abadi"/>
              </a:rPr>
              <a:t> and </a:t>
            </a:r>
            <a:r>
              <a:rPr lang="es-MX" sz="2200" b="1" err="1">
                <a:solidFill>
                  <a:schemeClr val="accent3">
                    <a:lumMod val="25000"/>
                  </a:schemeClr>
                </a:solidFill>
                <a:latin typeface="Abadi"/>
              </a:rPr>
              <a:t>validating</a:t>
            </a:r>
            <a:endParaRPr lang="es-MX" sz="2200" b="1">
              <a:solidFill>
                <a:schemeClr val="accent3">
                  <a:lumMod val="25000"/>
                </a:schemeClr>
              </a:solidFill>
              <a:latin typeface="Abadi"/>
            </a:endParaRPr>
          </a:p>
        </p:txBody>
      </p:sp>
      <p:pic>
        <p:nvPicPr>
          <p:cNvPr id="58" name="Imagen 57" descr="upload.wikimedia.org/wikipedia/commons/thumb/e/ed/...">
            <a:extLst>
              <a:ext uri="{FF2B5EF4-FFF2-40B4-BE49-F238E27FC236}">
                <a16:creationId xmlns:a16="http://schemas.microsoft.com/office/drawing/2014/main" id="{23332503-43B9-DB92-141B-158DC107D1F4}"/>
              </a:ext>
            </a:extLst>
          </p:cNvPr>
          <p:cNvPicPr>
            <a:picLocks noChangeAspect="1"/>
          </p:cNvPicPr>
          <p:nvPr/>
        </p:nvPicPr>
        <p:blipFill>
          <a:blip r:embed="rId13"/>
          <a:stretch>
            <a:fillRect/>
          </a:stretch>
        </p:blipFill>
        <p:spPr>
          <a:xfrm>
            <a:off x="8119698" y="3609776"/>
            <a:ext cx="1278959" cy="520951"/>
          </a:xfrm>
          <a:prstGeom prst="rect">
            <a:avLst/>
          </a:prstGeom>
        </p:spPr>
      </p:pic>
      <p:pic>
        <p:nvPicPr>
          <p:cNvPr id="60" name="Imagen 59" descr="Archivo:NumPy logo 2020.svg - Wikipedia, la enciclopedia libre">
            <a:extLst>
              <a:ext uri="{FF2B5EF4-FFF2-40B4-BE49-F238E27FC236}">
                <a16:creationId xmlns:a16="http://schemas.microsoft.com/office/drawing/2014/main" id="{5B0F0F0B-879D-3797-0852-A69B7E305422}"/>
              </a:ext>
            </a:extLst>
          </p:cNvPr>
          <p:cNvPicPr>
            <a:picLocks noChangeAspect="1"/>
          </p:cNvPicPr>
          <p:nvPr/>
        </p:nvPicPr>
        <p:blipFill>
          <a:blip r:embed="rId14"/>
          <a:stretch>
            <a:fillRect/>
          </a:stretch>
        </p:blipFill>
        <p:spPr>
          <a:xfrm>
            <a:off x="8120822" y="4087425"/>
            <a:ext cx="1309776" cy="583721"/>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cxnSp>
        <p:nvCxnSpPr>
          <p:cNvPr id="25" name="Conector recto de flecha 24">
            <a:extLst>
              <a:ext uri="{FF2B5EF4-FFF2-40B4-BE49-F238E27FC236}">
                <a16:creationId xmlns:a16="http://schemas.microsoft.com/office/drawing/2014/main" id="{C8CD8D89-65E0-FDA8-091C-CEBED0FE9B87}"/>
              </a:ext>
            </a:extLst>
          </p:cNvPr>
          <p:cNvCxnSpPr>
            <a:cxnSpLocks/>
          </p:cNvCxnSpPr>
          <p:nvPr/>
        </p:nvCxnSpPr>
        <p:spPr>
          <a:xfrm flipH="1" flipV="1">
            <a:off x="7315200" y="2590800"/>
            <a:ext cx="2546350" cy="1270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6" name="Rectángulo: esquinas redondeadas 25">
            <a:extLst>
              <a:ext uri="{FF2B5EF4-FFF2-40B4-BE49-F238E27FC236}">
                <a16:creationId xmlns:a16="http://schemas.microsoft.com/office/drawing/2014/main" id="{AE36096A-8DD5-A64D-5A0E-0051D0B95C8A}"/>
              </a:ext>
            </a:extLst>
          </p:cNvPr>
          <p:cNvSpPr/>
          <p:nvPr/>
        </p:nvSpPr>
        <p:spPr>
          <a:xfrm>
            <a:off x="8145632" y="2467636"/>
            <a:ext cx="850900" cy="241300"/>
          </a:xfrm>
          <a:prstGeom prst="roundRect">
            <a:avLst/>
          </a:prstGeom>
          <a:solidFill>
            <a:srgbClr val="F3F4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2" name="Conector recto de flecha 21">
            <a:extLst>
              <a:ext uri="{FF2B5EF4-FFF2-40B4-BE49-F238E27FC236}">
                <a16:creationId xmlns:a16="http://schemas.microsoft.com/office/drawing/2014/main" id="{B56D0EC3-2E06-628A-13F4-62DC1B16E89A}"/>
              </a:ext>
            </a:extLst>
          </p:cNvPr>
          <p:cNvCxnSpPr/>
          <p:nvPr/>
        </p:nvCxnSpPr>
        <p:spPr>
          <a:xfrm>
            <a:off x="7315200" y="2197100"/>
            <a:ext cx="2552700" cy="635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esquinas redondeadas 22">
            <a:extLst>
              <a:ext uri="{FF2B5EF4-FFF2-40B4-BE49-F238E27FC236}">
                <a16:creationId xmlns:a16="http://schemas.microsoft.com/office/drawing/2014/main" id="{495D16CC-5FFD-654E-0545-638103209773}"/>
              </a:ext>
            </a:extLst>
          </p:cNvPr>
          <p:cNvSpPr/>
          <p:nvPr/>
        </p:nvSpPr>
        <p:spPr>
          <a:xfrm>
            <a:off x="8145633" y="2073937"/>
            <a:ext cx="850900" cy="228600"/>
          </a:xfrm>
          <a:prstGeom prst="roundRect">
            <a:avLst/>
          </a:prstGeom>
          <a:solidFill>
            <a:srgbClr val="F3F4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66738" y="1787525"/>
            <a:ext cx="5065713" cy="3394075"/>
          </a:xfrm>
          <a:prstGeom prst="rect">
            <a:avLst/>
          </a:prstGeom>
        </p:spPr>
        <p:txBody>
          <a:bodyPr vert="horz" lIns="91440" tIns="45720" rIns="91440" bIns="45720" rtlCol="0" anchor="t">
            <a:normAutofit/>
          </a:bodyPr>
          <a:lstStyle/>
          <a:p>
            <a:pPr marL="457200" indent="-457200">
              <a:lnSpc>
                <a:spcPct val="100000"/>
              </a:lnSpc>
              <a:spcBef>
                <a:spcPts val="1400"/>
              </a:spcBef>
              <a:buAutoNum type="arabicPeriod"/>
            </a:pPr>
            <a:r>
              <a:rPr lang="en-US" sz="2000">
                <a:solidFill>
                  <a:schemeClr val="accent3">
                    <a:lumMod val="25000"/>
                  </a:schemeClr>
                </a:solidFill>
                <a:latin typeface="Abadi"/>
              </a:rPr>
              <a:t>With Python's "</a:t>
            </a:r>
            <a:r>
              <a:rPr lang="en-US" sz="2000" b="1">
                <a:solidFill>
                  <a:schemeClr val="accent3">
                    <a:lumMod val="25000"/>
                  </a:schemeClr>
                </a:solidFill>
                <a:latin typeface="Abadi"/>
              </a:rPr>
              <a:t>requests</a:t>
            </a:r>
            <a:r>
              <a:rPr lang="en-US" sz="2000">
                <a:solidFill>
                  <a:schemeClr val="accent3">
                    <a:lumMod val="25000"/>
                  </a:schemeClr>
                </a:solidFill>
                <a:latin typeface="Abadi"/>
              </a:rPr>
              <a:t>" module, call the SpaceX REST API (</a:t>
            </a:r>
            <a:r>
              <a:rPr lang="en-US" sz="2000">
                <a:solidFill>
                  <a:srgbClr val="0A49CB"/>
                </a:solidFill>
                <a:latin typeface="Abadi"/>
                <a:hlinkClick r:id="rId3">
                  <a:extLst>
                    <a:ext uri="{A12FA001-AC4F-418D-AE19-62706E023703}">
                      <ahyp:hlinkClr xmlns:ahyp="http://schemas.microsoft.com/office/drawing/2018/hyperlinkcolor" val="tx"/>
                    </a:ext>
                  </a:extLst>
                </a:hlinkClick>
              </a:rPr>
              <a:t>https://api.spacexdata.com/v4/rockets/</a:t>
            </a:r>
            <a:r>
              <a:rPr lang="en-US" sz="2000">
                <a:solidFill>
                  <a:schemeClr val="accent3">
                    <a:lumMod val="25000"/>
                  </a:schemeClr>
                </a:solidFill>
                <a:latin typeface="Abadi"/>
              </a:rPr>
              <a:t>)</a:t>
            </a:r>
          </a:p>
          <a:p>
            <a:pPr marL="457200" indent="-457200">
              <a:lnSpc>
                <a:spcPct val="100000"/>
              </a:lnSpc>
              <a:spcBef>
                <a:spcPts val="1400"/>
              </a:spcBef>
              <a:buAutoNum type="arabicPeriod"/>
            </a:pPr>
            <a:r>
              <a:rPr lang="en-US" sz="2000">
                <a:solidFill>
                  <a:schemeClr val="accent3">
                    <a:lumMod val="25000"/>
                  </a:schemeClr>
                </a:solidFill>
                <a:latin typeface="Abadi"/>
              </a:rPr>
              <a:t>Retrieve and load the JSON string response into </a:t>
            </a:r>
            <a:r>
              <a:rPr lang="en-US" sz="2000" err="1">
                <a:solidFill>
                  <a:schemeClr val="accent3">
                    <a:lumMod val="25000"/>
                  </a:schemeClr>
                </a:solidFill>
                <a:latin typeface="Abadi"/>
              </a:rPr>
              <a:t>Jupyter</a:t>
            </a:r>
            <a:r>
              <a:rPr lang="en-US" sz="2000">
                <a:solidFill>
                  <a:schemeClr val="accent3">
                    <a:lumMod val="25000"/>
                  </a:schemeClr>
                </a:solidFill>
                <a:latin typeface="Abadi"/>
              </a:rPr>
              <a:t> Notebooks.</a:t>
            </a:r>
            <a:endParaRPr lang="en-US" sz="2000">
              <a:solidFill>
                <a:schemeClr val="accent3">
                  <a:lumMod val="25000"/>
                </a:schemeClr>
              </a:solidFill>
              <a:latin typeface="Abadi"/>
              <a:ea typeface="Calibri"/>
              <a:cs typeface="Calibri"/>
            </a:endParaRPr>
          </a:p>
          <a:p>
            <a:pPr marL="457200" indent="-457200">
              <a:lnSpc>
                <a:spcPct val="100000"/>
              </a:lnSpc>
              <a:spcBef>
                <a:spcPts val="1400"/>
              </a:spcBef>
              <a:buAutoNum type="arabicPeriod"/>
            </a:pPr>
            <a:r>
              <a:rPr lang="en-US" sz="2000">
                <a:solidFill>
                  <a:schemeClr val="accent3">
                    <a:lumMod val="25000"/>
                  </a:schemeClr>
                </a:solidFill>
                <a:latin typeface="Abadi"/>
              </a:rPr>
              <a:t>Normalize the JSON string response into a pure JSON object so you can read it with "</a:t>
            </a:r>
            <a:r>
              <a:rPr lang="en-US" sz="2000" b="1">
                <a:solidFill>
                  <a:schemeClr val="accent3">
                    <a:lumMod val="25000"/>
                  </a:schemeClr>
                </a:solidFill>
                <a:latin typeface="Abadi"/>
              </a:rPr>
              <a:t>pandas</a:t>
            </a:r>
            <a:r>
              <a:rPr lang="en-US" sz="2000">
                <a:solidFill>
                  <a:schemeClr val="accent3">
                    <a:lumMod val="25000"/>
                  </a:schemeClr>
                </a:solidFill>
                <a:latin typeface="Abadi"/>
              </a:rPr>
              <a:t>" module into a </a:t>
            </a:r>
            <a:r>
              <a:rPr lang="en-US" sz="2000" err="1">
                <a:solidFill>
                  <a:schemeClr val="accent3">
                    <a:lumMod val="25000"/>
                  </a:schemeClr>
                </a:solidFill>
                <a:latin typeface="Abadi"/>
              </a:rPr>
              <a:t>DataFrame</a:t>
            </a:r>
            <a:endParaRPr lang="en-US" sz="2000" err="1">
              <a:solidFill>
                <a:schemeClr val="accent3">
                  <a:lumMod val="25000"/>
                </a:schemeClr>
              </a:solidFill>
              <a:latin typeface="Abadi"/>
              <a:ea typeface="Calibri" panose="020F0502020204030204"/>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sp>
        <p:nvSpPr>
          <p:cNvPr id="2" name="CuadroTexto 1">
            <a:extLst>
              <a:ext uri="{FF2B5EF4-FFF2-40B4-BE49-F238E27FC236}">
                <a16:creationId xmlns:a16="http://schemas.microsoft.com/office/drawing/2014/main" id="{8C93B396-6583-9C8F-AE62-B41C1D6C9E67}"/>
              </a:ext>
            </a:extLst>
          </p:cNvPr>
          <p:cNvSpPr txBox="1"/>
          <p:nvPr/>
        </p:nvSpPr>
        <p:spPr>
          <a:xfrm>
            <a:off x="577850" y="5187950"/>
            <a:ext cx="50546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92929"/>
                </a:solidFill>
                <a:latin typeface="Abadi"/>
              </a:rPr>
              <a:t>You can access the original </a:t>
            </a:r>
            <a:r>
              <a:rPr lang="en-US" sz="2000" err="1">
                <a:solidFill>
                  <a:srgbClr val="292929"/>
                </a:solidFill>
                <a:latin typeface="Abadi"/>
              </a:rPr>
              <a:t>Jupyter</a:t>
            </a:r>
            <a:endParaRPr lang="es-MX" err="1">
              <a:solidFill>
                <a:srgbClr val="000000"/>
              </a:solidFill>
              <a:latin typeface="Calibri" panose="020F0502020204030204"/>
              <a:ea typeface="Calibri"/>
              <a:cs typeface="Calibri"/>
            </a:endParaRPr>
          </a:p>
          <a:p>
            <a:r>
              <a:rPr lang="en-US" sz="2000">
                <a:solidFill>
                  <a:srgbClr val="292929"/>
                </a:solidFill>
                <a:latin typeface="Abadi"/>
              </a:rPr>
              <a:t>Notebooks file in GitHub by clicking the following link: </a:t>
            </a:r>
            <a:r>
              <a:rPr lang="en-US" sz="2000" u="sng">
                <a:solidFill>
                  <a:srgbClr val="0A49CB"/>
                </a:solidFill>
                <a:latin typeface="Abadi"/>
                <a:cs typeface="Segoe UI"/>
                <a:hlinkClick r:id="rId4">
                  <a:extLst>
                    <a:ext uri="{A12FA001-AC4F-418D-AE19-62706E023703}">
                      <ahyp:hlinkClr xmlns:ahyp="http://schemas.microsoft.com/office/drawing/2018/hyperlinkcolor" val="tx"/>
                    </a:ext>
                  </a:extLst>
                </a:hlinkClick>
              </a:rPr>
              <a:t>jupyter-labs-spacex-data-collection-api.ipynb</a:t>
            </a:r>
            <a:endParaRPr lang="es-MX">
              <a:ea typeface="Calibri"/>
              <a:cs typeface="Calibri"/>
            </a:endParaRPr>
          </a:p>
        </p:txBody>
      </p:sp>
      <p:pic>
        <p:nvPicPr>
          <p:cNvPr id="8" name="Imagen 7">
            <a:extLst>
              <a:ext uri="{FF2B5EF4-FFF2-40B4-BE49-F238E27FC236}">
                <a16:creationId xmlns:a16="http://schemas.microsoft.com/office/drawing/2014/main" id="{3C067AE2-3495-67B7-34C9-7A74B7300104}"/>
              </a:ext>
            </a:extLst>
          </p:cNvPr>
          <p:cNvPicPr>
            <a:picLocks noChangeAspect="1"/>
          </p:cNvPicPr>
          <p:nvPr/>
        </p:nvPicPr>
        <p:blipFill>
          <a:blip r:embed="rId5"/>
          <a:stretch>
            <a:fillRect/>
          </a:stretch>
        </p:blipFill>
        <p:spPr>
          <a:xfrm>
            <a:off x="8185150" y="2032000"/>
            <a:ext cx="768350" cy="768350"/>
          </a:xfrm>
          <a:prstGeom prst="rect">
            <a:avLst/>
          </a:prstGeom>
        </p:spPr>
      </p:pic>
      <p:pic>
        <p:nvPicPr>
          <p:cNvPr id="10" name="Imagen 9">
            <a:extLst>
              <a:ext uri="{FF2B5EF4-FFF2-40B4-BE49-F238E27FC236}">
                <a16:creationId xmlns:a16="http://schemas.microsoft.com/office/drawing/2014/main" id="{C7018434-F747-7024-3966-E8EBE7F816E8}"/>
              </a:ext>
            </a:extLst>
          </p:cNvPr>
          <p:cNvPicPr>
            <a:picLocks noChangeAspect="1"/>
          </p:cNvPicPr>
          <p:nvPr/>
        </p:nvPicPr>
        <p:blipFill>
          <a:blip r:embed="rId6"/>
          <a:stretch>
            <a:fillRect/>
          </a:stretch>
        </p:blipFill>
        <p:spPr>
          <a:xfrm>
            <a:off x="10071100" y="1809750"/>
            <a:ext cx="1143000" cy="1143000"/>
          </a:xfrm>
          <a:prstGeom prst="rect">
            <a:avLst/>
          </a:prstGeom>
        </p:spPr>
      </p:pic>
      <p:pic>
        <p:nvPicPr>
          <p:cNvPr id="14" name="Imagen 13">
            <a:extLst>
              <a:ext uri="{FF2B5EF4-FFF2-40B4-BE49-F238E27FC236}">
                <a16:creationId xmlns:a16="http://schemas.microsoft.com/office/drawing/2014/main" id="{B9D18236-7733-2EB7-8463-C1718FD964F6}"/>
              </a:ext>
            </a:extLst>
          </p:cNvPr>
          <p:cNvPicPr>
            <a:picLocks noChangeAspect="1"/>
          </p:cNvPicPr>
          <p:nvPr/>
        </p:nvPicPr>
        <p:blipFill>
          <a:blip r:embed="rId7"/>
          <a:stretch>
            <a:fillRect/>
          </a:stretch>
        </p:blipFill>
        <p:spPr>
          <a:xfrm>
            <a:off x="8210550" y="5314950"/>
            <a:ext cx="1181100" cy="1168400"/>
          </a:xfrm>
          <a:prstGeom prst="rect">
            <a:avLst/>
          </a:prstGeom>
        </p:spPr>
      </p:pic>
      <p:pic>
        <p:nvPicPr>
          <p:cNvPr id="17" name="Imagen 16" descr="Proyecto Jupyter - Wikipedia, la enciclopedia libre">
            <a:extLst>
              <a:ext uri="{FF2B5EF4-FFF2-40B4-BE49-F238E27FC236}">
                <a16:creationId xmlns:a16="http://schemas.microsoft.com/office/drawing/2014/main" id="{DC3104CB-F17B-A61C-3447-C507CC5CDCF6}"/>
              </a:ext>
            </a:extLst>
          </p:cNvPr>
          <p:cNvPicPr>
            <a:picLocks noChangeAspect="1"/>
          </p:cNvPicPr>
          <p:nvPr/>
        </p:nvPicPr>
        <p:blipFill>
          <a:blip r:embed="rId8"/>
          <a:stretch>
            <a:fillRect/>
          </a:stretch>
        </p:blipFill>
        <p:spPr>
          <a:xfrm>
            <a:off x="6038850" y="1800987"/>
            <a:ext cx="1143000" cy="1325626"/>
          </a:xfrm>
          <a:prstGeom prst="rect">
            <a:avLst/>
          </a:prstGeom>
        </p:spPr>
      </p:pic>
      <p:pic>
        <p:nvPicPr>
          <p:cNvPr id="18" name="Imagen 17">
            <a:extLst>
              <a:ext uri="{FF2B5EF4-FFF2-40B4-BE49-F238E27FC236}">
                <a16:creationId xmlns:a16="http://schemas.microsoft.com/office/drawing/2014/main" id="{A04CBA7D-E8C0-C88D-F1CC-F1CE90E40B77}"/>
              </a:ext>
            </a:extLst>
          </p:cNvPr>
          <p:cNvPicPr>
            <a:picLocks noChangeAspect="1"/>
          </p:cNvPicPr>
          <p:nvPr/>
        </p:nvPicPr>
        <p:blipFill>
          <a:blip r:embed="rId9"/>
          <a:stretch>
            <a:fillRect/>
          </a:stretch>
        </p:blipFill>
        <p:spPr>
          <a:xfrm>
            <a:off x="6921500" y="2857500"/>
            <a:ext cx="393700" cy="381000"/>
          </a:xfrm>
          <a:prstGeom prst="rect">
            <a:avLst/>
          </a:prstGeom>
        </p:spPr>
      </p:pic>
      <p:pic>
        <p:nvPicPr>
          <p:cNvPr id="20" name="Imagen 19" descr="Archivo:SpaceX Logo Black.png - Wikipedia, la enciclopedia libre">
            <a:extLst>
              <a:ext uri="{FF2B5EF4-FFF2-40B4-BE49-F238E27FC236}">
                <a16:creationId xmlns:a16="http://schemas.microsoft.com/office/drawing/2014/main" id="{F492BF0C-3C90-5F36-8734-3E54628894DC}"/>
              </a:ext>
            </a:extLst>
          </p:cNvPr>
          <p:cNvPicPr>
            <a:picLocks noChangeAspect="1"/>
          </p:cNvPicPr>
          <p:nvPr/>
        </p:nvPicPr>
        <p:blipFill>
          <a:blip r:embed="rId10"/>
          <a:stretch>
            <a:fillRect/>
          </a:stretch>
        </p:blipFill>
        <p:spPr>
          <a:xfrm>
            <a:off x="9908882" y="4233821"/>
            <a:ext cx="1576693" cy="233658"/>
          </a:xfrm>
          <a:prstGeom prst="rect">
            <a:avLst/>
          </a:prstGeom>
        </p:spPr>
      </p:pic>
      <p:pic>
        <p:nvPicPr>
          <p:cNvPr id="21" name="Imagen 20">
            <a:extLst>
              <a:ext uri="{FF2B5EF4-FFF2-40B4-BE49-F238E27FC236}">
                <a16:creationId xmlns:a16="http://schemas.microsoft.com/office/drawing/2014/main" id="{A4351833-48D3-C1A0-E4FE-935F5C5ABB92}"/>
              </a:ext>
            </a:extLst>
          </p:cNvPr>
          <p:cNvPicPr>
            <a:picLocks noChangeAspect="1"/>
          </p:cNvPicPr>
          <p:nvPr/>
        </p:nvPicPr>
        <p:blipFill>
          <a:blip r:embed="rId11"/>
          <a:stretch>
            <a:fillRect/>
          </a:stretch>
        </p:blipFill>
        <p:spPr>
          <a:xfrm>
            <a:off x="10102850" y="4552950"/>
            <a:ext cx="1079500" cy="1085850"/>
          </a:xfrm>
          <a:prstGeom prst="rect">
            <a:avLst/>
          </a:prstGeom>
        </p:spPr>
      </p:pic>
      <p:sp>
        <p:nvSpPr>
          <p:cNvPr id="24" name="CuadroTexto 23">
            <a:extLst>
              <a:ext uri="{FF2B5EF4-FFF2-40B4-BE49-F238E27FC236}">
                <a16:creationId xmlns:a16="http://schemas.microsoft.com/office/drawing/2014/main" id="{D1586490-748E-CC1C-22AD-11FB1FB1C972}"/>
              </a:ext>
            </a:extLst>
          </p:cNvPr>
          <p:cNvSpPr txBox="1"/>
          <p:nvPr/>
        </p:nvSpPr>
        <p:spPr>
          <a:xfrm>
            <a:off x="7144938" y="1859362"/>
            <a:ext cx="12493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400" b="1" err="1">
                <a:solidFill>
                  <a:schemeClr val="accent3">
                    <a:lumMod val="25000"/>
                  </a:schemeClr>
                </a:solidFill>
                <a:latin typeface="Abadi"/>
              </a:rPr>
              <a:t>requests.get</a:t>
            </a:r>
            <a:r>
              <a:rPr lang="es-MX" sz="1400" b="1">
                <a:solidFill>
                  <a:schemeClr val="accent3">
                    <a:lumMod val="25000"/>
                  </a:schemeClr>
                </a:solidFill>
                <a:latin typeface="Abadi"/>
              </a:rPr>
              <a:t>()</a:t>
            </a:r>
          </a:p>
        </p:txBody>
      </p:sp>
      <p:sp>
        <p:nvSpPr>
          <p:cNvPr id="27" name="CuadroTexto 26">
            <a:extLst>
              <a:ext uri="{FF2B5EF4-FFF2-40B4-BE49-F238E27FC236}">
                <a16:creationId xmlns:a16="http://schemas.microsoft.com/office/drawing/2014/main" id="{1465EC15-D057-1E49-A117-0861AF0E9EBD}"/>
              </a:ext>
            </a:extLst>
          </p:cNvPr>
          <p:cNvSpPr txBox="1"/>
          <p:nvPr/>
        </p:nvSpPr>
        <p:spPr>
          <a:xfrm>
            <a:off x="8802288" y="2646761"/>
            <a:ext cx="12303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400" b="1">
                <a:solidFill>
                  <a:schemeClr val="accent3">
                    <a:lumMod val="25000"/>
                  </a:schemeClr>
                </a:solidFill>
                <a:latin typeface="Abadi"/>
              </a:rPr>
              <a:t>200: </a:t>
            </a:r>
            <a:r>
              <a:rPr lang="es-MX" sz="1400" b="1" err="1">
                <a:solidFill>
                  <a:schemeClr val="accent6"/>
                </a:solidFill>
                <a:latin typeface="Abadi"/>
              </a:rPr>
              <a:t>Success</a:t>
            </a:r>
            <a:endParaRPr lang="es-MX" sz="1400" b="1">
              <a:solidFill>
                <a:schemeClr val="accent6"/>
              </a:solidFill>
              <a:latin typeface="Abadi"/>
            </a:endParaRPr>
          </a:p>
        </p:txBody>
      </p:sp>
      <p:cxnSp>
        <p:nvCxnSpPr>
          <p:cNvPr id="28" name="Conector recto de flecha 27">
            <a:extLst>
              <a:ext uri="{FF2B5EF4-FFF2-40B4-BE49-F238E27FC236}">
                <a16:creationId xmlns:a16="http://schemas.microsoft.com/office/drawing/2014/main" id="{5395D24E-AEB5-B34D-D4E4-3042DFBA1138}"/>
              </a:ext>
            </a:extLst>
          </p:cNvPr>
          <p:cNvCxnSpPr>
            <a:cxnSpLocks/>
          </p:cNvCxnSpPr>
          <p:nvPr/>
        </p:nvCxnSpPr>
        <p:spPr>
          <a:xfrm>
            <a:off x="10807700" y="3054350"/>
            <a:ext cx="0" cy="107950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BFFFCC1F-5CE3-B735-7165-49CD1B7EE099}"/>
              </a:ext>
            </a:extLst>
          </p:cNvPr>
          <p:cNvCxnSpPr>
            <a:cxnSpLocks/>
          </p:cNvCxnSpPr>
          <p:nvPr/>
        </p:nvCxnSpPr>
        <p:spPr>
          <a:xfrm flipV="1">
            <a:off x="10420350" y="3067050"/>
            <a:ext cx="6350" cy="104775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C8F64D55-B385-AF08-01F7-68AC21B47024}"/>
              </a:ext>
            </a:extLst>
          </p:cNvPr>
          <p:cNvSpPr txBox="1"/>
          <p:nvPr/>
        </p:nvSpPr>
        <p:spPr>
          <a:xfrm>
            <a:off x="8884838" y="1884761"/>
            <a:ext cx="10652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400" b="1">
                <a:solidFill>
                  <a:schemeClr val="accent3">
                    <a:lumMod val="25000"/>
                  </a:schemeClr>
                </a:solidFill>
                <a:latin typeface="Abadi"/>
              </a:rPr>
              <a:t>HTTP GET</a:t>
            </a:r>
          </a:p>
        </p:txBody>
      </p:sp>
      <p:sp>
        <p:nvSpPr>
          <p:cNvPr id="31" name="CuadroTexto 30">
            <a:extLst>
              <a:ext uri="{FF2B5EF4-FFF2-40B4-BE49-F238E27FC236}">
                <a16:creationId xmlns:a16="http://schemas.microsoft.com/office/drawing/2014/main" id="{777E7632-A2E3-0E37-23FA-0967EC3D9482}"/>
              </a:ext>
            </a:extLst>
          </p:cNvPr>
          <p:cNvSpPr txBox="1"/>
          <p:nvPr/>
        </p:nvSpPr>
        <p:spPr>
          <a:xfrm>
            <a:off x="9954813" y="3437336"/>
            <a:ext cx="4746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400" b="1">
                <a:solidFill>
                  <a:schemeClr val="accent3">
                    <a:lumMod val="25000"/>
                  </a:schemeClr>
                </a:solidFill>
                <a:latin typeface="Abadi"/>
              </a:rPr>
              <a:t>OK</a:t>
            </a:r>
          </a:p>
        </p:txBody>
      </p:sp>
      <p:sp>
        <p:nvSpPr>
          <p:cNvPr id="32" name="CuadroTexto 31">
            <a:extLst>
              <a:ext uri="{FF2B5EF4-FFF2-40B4-BE49-F238E27FC236}">
                <a16:creationId xmlns:a16="http://schemas.microsoft.com/office/drawing/2014/main" id="{587C35BA-2A9A-A4D1-FED0-41050C6B01B6}"/>
              </a:ext>
            </a:extLst>
          </p:cNvPr>
          <p:cNvSpPr txBox="1"/>
          <p:nvPr/>
        </p:nvSpPr>
        <p:spPr>
          <a:xfrm>
            <a:off x="10700938" y="3332790"/>
            <a:ext cx="120494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400" b="1" err="1">
                <a:solidFill>
                  <a:schemeClr val="accent3">
                    <a:lumMod val="25000"/>
                  </a:schemeClr>
                </a:solidFill>
                <a:latin typeface="Abadi"/>
              </a:rPr>
              <a:t>Get</a:t>
            </a:r>
            <a:r>
              <a:rPr lang="es-MX" sz="1400" b="1">
                <a:solidFill>
                  <a:schemeClr val="accent3">
                    <a:lumMod val="25000"/>
                  </a:schemeClr>
                </a:solidFill>
                <a:latin typeface="Abadi"/>
              </a:rPr>
              <a:t> </a:t>
            </a:r>
            <a:r>
              <a:rPr lang="es-MX" sz="1400" b="1" err="1">
                <a:solidFill>
                  <a:schemeClr val="accent3">
                    <a:lumMod val="25000"/>
                  </a:schemeClr>
                </a:solidFill>
                <a:latin typeface="Abadi"/>
              </a:rPr>
              <a:t>launch</a:t>
            </a:r>
            <a:r>
              <a:rPr lang="es-MX" sz="1400" b="1">
                <a:solidFill>
                  <a:schemeClr val="accent3">
                    <a:lumMod val="25000"/>
                  </a:schemeClr>
                </a:solidFill>
                <a:latin typeface="Abadi"/>
              </a:rPr>
              <a:t> data</a:t>
            </a:r>
          </a:p>
        </p:txBody>
      </p:sp>
      <p:cxnSp>
        <p:nvCxnSpPr>
          <p:cNvPr id="33" name="Conector recto de flecha 32">
            <a:extLst>
              <a:ext uri="{FF2B5EF4-FFF2-40B4-BE49-F238E27FC236}">
                <a16:creationId xmlns:a16="http://schemas.microsoft.com/office/drawing/2014/main" id="{F31DF19D-E233-289A-7ADE-41D36338FCD9}"/>
              </a:ext>
            </a:extLst>
          </p:cNvPr>
          <p:cNvCxnSpPr>
            <a:cxnSpLocks/>
          </p:cNvCxnSpPr>
          <p:nvPr/>
        </p:nvCxnSpPr>
        <p:spPr>
          <a:xfrm flipH="1">
            <a:off x="6648450" y="3060699"/>
            <a:ext cx="6350" cy="78105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C2616EB3-B056-992B-37B3-4CBE269B65CE}"/>
              </a:ext>
            </a:extLst>
          </p:cNvPr>
          <p:cNvCxnSpPr>
            <a:cxnSpLocks/>
          </p:cNvCxnSpPr>
          <p:nvPr/>
        </p:nvCxnSpPr>
        <p:spPr>
          <a:xfrm flipH="1">
            <a:off x="7092950" y="2813049"/>
            <a:ext cx="1168400" cy="144145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n 34">
            <a:extLst>
              <a:ext uri="{FF2B5EF4-FFF2-40B4-BE49-F238E27FC236}">
                <a16:creationId xmlns:a16="http://schemas.microsoft.com/office/drawing/2014/main" id="{17314AB8-4BD0-FC71-E52F-10BC79084FFB}"/>
              </a:ext>
            </a:extLst>
          </p:cNvPr>
          <p:cNvPicPr>
            <a:picLocks noChangeAspect="1"/>
          </p:cNvPicPr>
          <p:nvPr/>
        </p:nvPicPr>
        <p:blipFill>
          <a:blip r:embed="rId12"/>
          <a:stretch>
            <a:fillRect/>
          </a:stretch>
        </p:blipFill>
        <p:spPr>
          <a:xfrm>
            <a:off x="6254750" y="3949700"/>
            <a:ext cx="731521" cy="730250"/>
          </a:xfrm>
          <a:prstGeom prst="rect">
            <a:avLst/>
          </a:prstGeom>
        </p:spPr>
      </p:pic>
      <p:sp>
        <p:nvSpPr>
          <p:cNvPr id="36" name="CuadroTexto 35">
            <a:extLst>
              <a:ext uri="{FF2B5EF4-FFF2-40B4-BE49-F238E27FC236}">
                <a16:creationId xmlns:a16="http://schemas.microsoft.com/office/drawing/2014/main" id="{6DF6FB75-1BD3-8063-2143-503C93CC683E}"/>
              </a:ext>
            </a:extLst>
          </p:cNvPr>
          <p:cNvSpPr txBox="1"/>
          <p:nvPr/>
        </p:nvSpPr>
        <p:spPr>
          <a:xfrm rot="18540000">
            <a:off x="6929038" y="3510361"/>
            <a:ext cx="18272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400" b="1">
                <a:solidFill>
                  <a:srgbClr val="000000"/>
                </a:solidFill>
                <a:latin typeface="Abadi"/>
              </a:rPr>
              <a:t>Raw file (</a:t>
            </a:r>
            <a:r>
              <a:rPr lang="es-MX" sz="1400" b="1" err="1">
                <a:solidFill>
                  <a:srgbClr val="000000"/>
                </a:solidFill>
                <a:latin typeface="Abadi"/>
              </a:rPr>
              <a:t>string</a:t>
            </a:r>
            <a:r>
              <a:rPr lang="es-MX" sz="1400" b="1">
                <a:solidFill>
                  <a:srgbClr val="000000"/>
                </a:solidFill>
                <a:latin typeface="Abadi"/>
              </a:rPr>
              <a:t> JSON)</a:t>
            </a:r>
          </a:p>
        </p:txBody>
      </p:sp>
      <p:cxnSp>
        <p:nvCxnSpPr>
          <p:cNvPr id="37" name="Conector recto de flecha 36">
            <a:extLst>
              <a:ext uri="{FF2B5EF4-FFF2-40B4-BE49-F238E27FC236}">
                <a16:creationId xmlns:a16="http://schemas.microsoft.com/office/drawing/2014/main" id="{CF5BEC42-0221-2577-23F9-7E1D15A8F397}"/>
              </a:ext>
            </a:extLst>
          </p:cNvPr>
          <p:cNvCxnSpPr>
            <a:cxnSpLocks/>
          </p:cNvCxnSpPr>
          <p:nvPr/>
        </p:nvCxnSpPr>
        <p:spPr>
          <a:xfrm flipH="1">
            <a:off x="6648450" y="4838698"/>
            <a:ext cx="6350" cy="78105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39" name="Imagen 38" descr="upload.wikimedia.org/wikipedia/commons/thumb/e/ed/...">
            <a:extLst>
              <a:ext uri="{FF2B5EF4-FFF2-40B4-BE49-F238E27FC236}">
                <a16:creationId xmlns:a16="http://schemas.microsoft.com/office/drawing/2014/main" id="{08E42B32-CDDA-C8CC-199A-84DE6DB70085}"/>
              </a:ext>
            </a:extLst>
          </p:cNvPr>
          <p:cNvPicPr>
            <a:picLocks noChangeAspect="1"/>
          </p:cNvPicPr>
          <p:nvPr/>
        </p:nvPicPr>
        <p:blipFill>
          <a:blip r:embed="rId13"/>
          <a:stretch>
            <a:fillRect/>
          </a:stretch>
        </p:blipFill>
        <p:spPr>
          <a:xfrm>
            <a:off x="5998798" y="5654476"/>
            <a:ext cx="1304359" cy="546351"/>
          </a:xfrm>
          <a:prstGeom prst="rect">
            <a:avLst/>
          </a:prstGeom>
        </p:spPr>
      </p:pic>
      <p:cxnSp>
        <p:nvCxnSpPr>
          <p:cNvPr id="40" name="Conector recto de flecha 39">
            <a:extLst>
              <a:ext uri="{FF2B5EF4-FFF2-40B4-BE49-F238E27FC236}">
                <a16:creationId xmlns:a16="http://schemas.microsoft.com/office/drawing/2014/main" id="{F9FA568E-EA29-2FCF-4649-ED30A244BDA9}"/>
              </a:ext>
            </a:extLst>
          </p:cNvPr>
          <p:cNvCxnSpPr>
            <a:cxnSpLocks/>
          </p:cNvCxnSpPr>
          <p:nvPr/>
        </p:nvCxnSpPr>
        <p:spPr>
          <a:xfrm flipV="1">
            <a:off x="7454900" y="5911848"/>
            <a:ext cx="73025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1" name="Imagen 40">
            <a:extLst>
              <a:ext uri="{FF2B5EF4-FFF2-40B4-BE49-F238E27FC236}">
                <a16:creationId xmlns:a16="http://schemas.microsoft.com/office/drawing/2014/main" id="{4142C8A1-8B97-7D44-2FC9-C7A7EED5B6C1}"/>
              </a:ext>
            </a:extLst>
          </p:cNvPr>
          <p:cNvPicPr>
            <a:picLocks noChangeAspect="1"/>
          </p:cNvPicPr>
          <p:nvPr/>
        </p:nvPicPr>
        <p:blipFill>
          <a:blip r:embed="rId14"/>
          <a:stretch>
            <a:fillRect/>
          </a:stretch>
        </p:blipFill>
        <p:spPr>
          <a:xfrm>
            <a:off x="7454900" y="5467350"/>
            <a:ext cx="520700" cy="552450"/>
          </a:xfrm>
          <a:prstGeom prst="rect">
            <a:avLst/>
          </a:prstGeom>
        </p:spPr>
      </p:pic>
      <p:sp>
        <p:nvSpPr>
          <p:cNvPr id="42" name="CuadroTexto 41">
            <a:extLst>
              <a:ext uri="{FF2B5EF4-FFF2-40B4-BE49-F238E27FC236}">
                <a16:creationId xmlns:a16="http://schemas.microsoft.com/office/drawing/2014/main" id="{4A3FB585-22E4-8AB9-48E9-81EF5E431BA1}"/>
              </a:ext>
            </a:extLst>
          </p:cNvPr>
          <p:cNvSpPr txBox="1"/>
          <p:nvPr/>
        </p:nvSpPr>
        <p:spPr>
          <a:xfrm>
            <a:off x="7925988" y="4875611"/>
            <a:ext cx="175104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400" b="1" err="1">
                <a:solidFill>
                  <a:schemeClr val="accent3">
                    <a:lumMod val="25000"/>
                  </a:schemeClr>
                </a:solidFill>
                <a:latin typeface="Abadi"/>
              </a:rPr>
              <a:t>pandas.DataFrame</a:t>
            </a:r>
            <a:r>
              <a:rPr lang="es-MX" sz="1400" b="1">
                <a:solidFill>
                  <a:schemeClr val="accent3">
                    <a:lumMod val="25000"/>
                  </a:schemeClr>
                </a:solidFill>
                <a:latin typeface="Abadi"/>
              </a:rPr>
              <a:t> </a:t>
            </a:r>
            <a:r>
              <a:rPr lang="es-MX" sz="1400" b="1" err="1">
                <a:solidFill>
                  <a:schemeClr val="accent3">
                    <a:lumMod val="25000"/>
                  </a:schemeClr>
                </a:solidFill>
                <a:latin typeface="Abadi"/>
              </a:rPr>
              <a:t>object</a:t>
            </a:r>
            <a:endParaRPr lang="es-MX" sz="1400" b="1">
              <a:solidFill>
                <a:schemeClr val="accent3">
                  <a:lumMod val="25000"/>
                </a:schemeClr>
              </a:solidFill>
              <a:latin typeface="Abadi"/>
            </a:endParaRPr>
          </a:p>
        </p:txBody>
      </p:sp>
      <p:sp>
        <p:nvSpPr>
          <p:cNvPr id="5" name="CuadroTexto 4">
            <a:extLst>
              <a:ext uri="{FF2B5EF4-FFF2-40B4-BE49-F238E27FC236}">
                <a16:creationId xmlns:a16="http://schemas.microsoft.com/office/drawing/2014/main" id="{89FDA853-BED9-C641-1E34-540A0D7691EA}"/>
              </a:ext>
            </a:extLst>
          </p:cNvPr>
          <p:cNvSpPr txBox="1"/>
          <p:nvPr/>
        </p:nvSpPr>
        <p:spPr>
          <a:xfrm>
            <a:off x="10040538" y="5669590"/>
            <a:ext cx="12049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400" b="1">
                <a:solidFill>
                  <a:schemeClr val="accent3">
                    <a:lumMod val="25000"/>
                  </a:schemeClr>
                </a:solidFill>
                <a:latin typeface="Abadi"/>
              </a:rPr>
              <a:t> SpaceX Data</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cxnSp>
        <p:nvCxnSpPr>
          <p:cNvPr id="7" name="Conector recto de flecha 6">
            <a:extLst>
              <a:ext uri="{FF2B5EF4-FFF2-40B4-BE49-F238E27FC236}">
                <a16:creationId xmlns:a16="http://schemas.microsoft.com/office/drawing/2014/main" id="{39F10ECB-B971-671D-602E-FC323BB9BBDD}"/>
              </a:ext>
            </a:extLst>
          </p:cNvPr>
          <p:cNvCxnSpPr>
            <a:cxnSpLocks/>
          </p:cNvCxnSpPr>
          <p:nvPr/>
        </p:nvCxnSpPr>
        <p:spPr>
          <a:xfrm flipH="1" flipV="1">
            <a:off x="7315200" y="2597150"/>
            <a:ext cx="2533650" cy="635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87D422FA-FD51-BDCF-DC3B-CE78E30299F4}"/>
              </a:ext>
            </a:extLst>
          </p:cNvPr>
          <p:cNvCxnSpPr/>
          <p:nvPr/>
        </p:nvCxnSpPr>
        <p:spPr>
          <a:xfrm>
            <a:off x="7315200" y="2197100"/>
            <a:ext cx="2552700" cy="635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F7B5DAEE-4F12-3218-5460-85FCA40B6915}"/>
              </a:ext>
            </a:extLst>
          </p:cNvPr>
          <p:cNvSpPr txBox="1">
            <a:spLocks/>
          </p:cNvSpPr>
          <p:nvPr/>
        </p:nvSpPr>
        <p:spPr>
          <a:xfrm>
            <a:off x="566738" y="1787525"/>
            <a:ext cx="5065713" cy="3394075"/>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Arial" panose="020B0604020202020204" pitchFamily="34" charset="0"/>
              <a:buAutoNum type="arabicPeriod"/>
            </a:pPr>
            <a:r>
              <a:rPr lang="en-US" sz="2000">
                <a:solidFill>
                  <a:schemeClr val="accent3">
                    <a:lumMod val="25000"/>
                  </a:schemeClr>
                </a:solidFill>
                <a:latin typeface="Abadi"/>
              </a:rPr>
              <a:t>With Python's "</a:t>
            </a:r>
            <a:r>
              <a:rPr lang="en-US" sz="2000" b="1">
                <a:solidFill>
                  <a:schemeClr val="accent3">
                    <a:lumMod val="25000"/>
                  </a:schemeClr>
                </a:solidFill>
                <a:latin typeface="Abadi"/>
              </a:rPr>
              <a:t>requests</a:t>
            </a:r>
            <a:r>
              <a:rPr lang="en-US" sz="2000">
                <a:solidFill>
                  <a:schemeClr val="accent3">
                    <a:lumMod val="25000"/>
                  </a:schemeClr>
                </a:solidFill>
                <a:latin typeface="Abadi"/>
              </a:rPr>
              <a:t>" module, call an IP, or internet, address with available information (i.e. Wikipedia) on SpaceX rocket launches.</a:t>
            </a:r>
          </a:p>
          <a:p>
            <a:pPr marL="457200" indent="-457200">
              <a:lnSpc>
                <a:spcPct val="100000"/>
              </a:lnSpc>
              <a:spcBef>
                <a:spcPts val="1400"/>
              </a:spcBef>
              <a:buAutoNum type="arabicPeriod"/>
            </a:pPr>
            <a:r>
              <a:rPr lang="en-US" sz="2000">
                <a:solidFill>
                  <a:schemeClr val="accent3">
                    <a:lumMod val="25000"/>
                  </a:schemeClr>
                </a:solidFill>
                <a:latin typeface="Abadi"/>
              </a:rPr>
              <a:t>Retrieve and load the HTML information of the web page and parse it into a "</a:t>
            </a:r>
            <a:r>
              <a:rPr lang="en-US" sz="2000" b="1" err="1">
                <a:solidFill>
                  <a:schemeClr val="accent3">
                    <a:lumMod val="25000"/>
                  </a:schemeClr>
                </a:solidFill>
                <a:latin typeface="Abadi"/>
              </a:rPr>
              <a:t>BeautifulSoup</a:t>
            </a:r>
            <a:r>
              <a:rPr lang="en-US" sz="2000">
                <a:solidFill>
                  <a:schemeClr val="accent3">
                    <a:lumMod val="25000"/>
                  </a:schemeClr>
                </a:solidFill>
                <a:latin typeface="Abadi"/>
              </a:rPr>
              <a:t>" object.</a:t>
            </a:r>
          </a:p>
          <a:p>
            <a:pPr marL="457200" indent="-457200">
              <a:lnSpc>
                <a:spcPct val="100000"/>
              </a:lnSpc>
              <a:spcBef>
                <a:spcPts val="1400"/>
              </a:spcBef>
              <a:buAutoNum type="arabicPeriod"/>
            </a:pPr>
            <a:r>
              <a:rPr lang="en-US" sz="2000">
                <a:solidFill>
                  <a:schemeClr val="accent3">
                    <a:lumMod val="25000"/>
                  </a:schemeClr>
                </a:solidFill>
                <a:latin typeface="Abadi"/>
                <a:ea typeface="Calibri"/>
                <a:cs typeface="Calibri"/>
              </a:rPr>
              <a:t>Search for the launch information (i.e. &lt;table&gt; tag) and build a "</a:t>
            </a:r>
            <a:r>
              <a:rPr lang="en-US" sz="2000" b="1">
                <a:solidFill>
                  <a:schemeClr val="accent3">
                    <a:lumMod val="25000"/>
                  </a:schemeClr>
                </a:solidFill>
                <a:latin typeface="Abadi"/>
                <a:ea typeface="Calibri"/>
                <a:cs typeface="Calibri"/>
              </a:rPr>
              <a:t>pandas</a:t>
            </a:r>
            <a:r>
              <a:rPr lang="en-US" sz="2000">
                <a:solidFill>
                  <a:schemeClr val="accent3">
                    <a:lumMod val="25000"/>
                  </a:schemeClr>
                </a:solidFill>
                <a:latin typeface="Abadi"/>
                <a:ea typeface="Calibri"/>
                <a:cs typeface="Calibri"/>
              </a:rPr>
              <a:t>" </a:t>
            </a:r>
            <a:r>
              <a:rPr lang="en-US" sz="2000" err="1">
                <a:solidFill>
                  <a:schemeClr val="accent3">
                    <a:lumMod val="25000"/>
                  </a:schemeClr>
                </a:solidFill>
                <a:latin typeface="Abadi"/>
                <a:ea typeface="Calibri"/>
                <a:cs typeface="Calibri"/>
              </a:rPr>
              <a:t>DataFrame</a:t>
            </a:r>
            <a:r>
              <a:rPr lang="en-US" sz="2000">
                <a:solidFill>
                  <a:schemeClr val="accent3">
                    <a:lumMod val="25000"/>
                  </a:schemeClr>
                </a:solidFill>
                <a:latin typeface="Abadi"/>
                <a:ea typeface="Calibri"/>
                <a:cs typeface="Calibri"/>
              </a:rPr>
              <a:t> from it.</a:t>
            </a:r>
          </a:p>
        </p:txBody>
      </p:sp>
      <p:sp>
        <p:nvSpPr>
          <p:cNvPr id="18" name="CuadroTexto 17">
            <a:extLst>
              <a:ext uri="{FF2B5EF4-FFF2-40B4-BE49-F238E27FC236}">
                <a16:creationId xmlns:a16="http://schemas.microsoft.com/office/drawing/2014/main" id="{07CA92DF-1DA9-EFCE-6762-8A7865FEB8BD}"/>
              </a:ext>
            </a:extLst>
          </p:cNvPr>
          <p:cNvSpPr txBox="1"/>
          <p:nvPr/>
        </p:nvSpPr>
        <p:spPr>
          <a:xfrm>
            <a:off x="571500" y="5181600"/>
            <a:ext cx="51435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92929"/>
                </a:solidFill>
                <a:latin typeface="Abadi"/>
              </a:rPr>
              <a:t>You can access the original </a:t>
            </a:r>
            <a:r>
              <a:rPr lang="en-US" sz="2000" err="1">
                <a:solidFill>
                  <a:srgbClr val="292929"/>
                </a:solidFill>
                <a:latin typeface="Abadi"/>
              </a:rPr>
              <a:t>Jupyter</a:t>
            </a:r>
            <a:r>
              <a:rPr lang="en-US" sz="2000">
                <a:solidFill>
                  <a:srgbClr val="292929"/>
                </a:solidFill>
                <a:latin typeface="Abadi"/>
              </a:rPr>
              <a:t> Notebooks file in GitHub by clicking the following link: </a:t>
            </a:r>
            <a:r>
              <a:rPr lang="en-US" sz="2000">
                <a:solidFill>
                  <a:srgbClr val="0A49CB"/>
                </a:solidFill>
                <a:latin typeface="Abadi"/>
                <a:hlinkClick r:id="rId3">
                  <a:extLst>
                    <a:ext uri="{A12FA001-AC4F-418D-AE19-62706E023703}">
                      <ahyp:hlinkClr xmlns:ahyp="http://schemas.microsoft.com/office/drawing/2018/hyperlinkcolor" val="tx"/>
                    </a:ext>
                  </a:extLst>
                </a:hlinkClick>
              </a:rPr>
              <a:t>jupyter-labs-webscraping.ipynb</a:t>
            </a:r>
            <a:endParaRPr lang="es-MX" err="1">
              <a:solidFill>
                <a:srgbClr val="000000"/>
              </a:solidFill>
              <a:latin typeface="Calibri" panose="020F0502020204030204"/>
              <a:ea typeface="Calibri"/>
              <a:cs typeface="Calibri"/>
            </a:endParaRPr>
          </a:p>
        </p:txBody>
      </p:sp>
      <p:pic>
        <p:nvPicPr>
          <p:cNvPr id="22" name="Imagen 21">
            <a:extLst>
              <a:ext uri="{FF2B5EF4-FFF2-40B4-BE49-F238E27FC236}">
                <a16:creationId xmlns:a16="http://schemas.microsoft.com/office/drawing/2014/main" id="{1FB79C86-91D0-9062-9060-C6E5C25BEA66}"/>
              </a:ext>
            </a:extLst>
          </p:cNvPr>
          <p:cNvPicPr>
            <a:picLocks noChangeAspect="1"/>
          </p:cNvPicPr>
          <p:nvPr/>
        </p:nvPicPr>
        <p:blipFill>
          <a:blip r:embed="rId4"/>
          <a:stretch>
            <a:fillRect/>
          </a:stretch>
        </p:blipFill>
        <p:spPr>
          <a:xfrm>
            <a:off x="10071100" y="1809750"/>
            <a:ext cx="1143000" cy="1143000"/>
          </a:xfrm>
          <a:prstGeom prst="rect">
            <a:avLst/>
          </a:prstGeom>
        </p:spPr>
      </p:pic>
      <p:pic>
        <p:nvPicPr>
          <p:cNvPr id="24" name="Imagen 23">
            <a:extLst>
              <a:ext uri="{FF2B5EF4-FFF2-40B4-BE49-F238E27FC236}">
                <a16:creationId xmlns:a16="http://schemas.microsoft.com/office/drawing/2014/main" id="{CC7EA907-CE23-EA0C-5491-622BA0AA04EE}"/>
              </a:ext>
            </a:extLst>
          </p:cNvPr>
          <p:cNvPicPr>
            <a:picLocks noChangeAspect="1"/>
          </p:cNvPicPr>
          <p:nvPr/>
        </p:nvPicPr>
        <p:blipFill>
          <a:blip r:embed="rId5"/>
          <a:stretch>
            <a:fillRect/>
          </a:stretch>
        </p:blipFill>
        <p:spPr>
          <a:xfrm>
            <a:off x="8210550" y="5314950"/>
            <a:ext cx="1181100" cy="1168400"/>
          </a:xfrm>
          <a:prstGeom prst="rect">
            <a:avLst/>
          </a:prstGeom>
        </p:spPr>
      </p:pic>
      <p:pic>
        <p:nvPicPr>
          <p:cNvPr id="26" name="Imagen 25" descr="Proyecto Jupyter - Wikipedia, la enciclopedia libre">
            <a:extLst>
              <a:ext uri="{FF2B5EF4-FFF2-40B4-BE49-F238E27FC236}">
                <a16:creationId xmlns:a16="http://schemas.microsoft.com/office/drawing/2014/main" id="{4B26C530-D31A-BCCB-476F-731B144E38E0}"/>
              </a:ext>
            </a:extLst>
          </p:cNvPr>
          <p:cNvPicPr>
            <a:picLocks noChangeAspect="1"/>
          </p:cNvPicPr>
          <p:nvPr/>
        </p:nvPicPr>
        <p:blipFill>
          <a:blip r:embed="rId6"/>
          <a:stretch>
            <a:fillRect/>
          </a:stretch>
        </p:blipFill>
        <p:spPr>
          <a:xfrm>
            <a:off x="6038850" y="1800987"/>
            <a:ext cx="1143000" cy="1325626"/>
          </a:xfrm>
          <a:prstGeom prst="rect">
            <a:avLst/>
          </a:prstGeom>
        </p:spPr>
      </p:pic>
      <p:pic>
        <p:nvPicPr>
          <p:cNvPr id="28" name="Imagen 27">
            <a:extLst>
              <a:ext uri="{FF2B5EF4-FFF2-40B4-BE49-F238E27FC236}">
                <a16:creationId xmlns:a16="http://schemas.microsoft.com/office/drawing/2014/main" id="{04E1FAA6-2F68-048F-CA25-D4287ADEA9B7}"/>
              </a:ext>
            </a:extLst>
          </p:cNvPr>
          <p:cNvPicPr>
            <a:picLocks noChangeAspect="1"/>
          </p:cNvPicPr>
          <p:nvPr/>
        </p:nvPicPr>
        <p:blipFill>
          <a:blip r:embed="rId7"/>
          <a:stretch>
            <a:fillRect/>
          </a:stretch>
        </p:blipFill>
        <p:spPr>
          <a:xfrm>
            <a:off x="6921500" y="2857500"/>
            <a:ext cx="393700" cy="381000"/>
          </a:xfrm>
          <a:prstGeom prst="rect">
            <a:avLst/>
          </a:prstGeom>
        </p:spPr>
      </p:pic>
      <p:sp>
        <p:nvSpPr>
          <p:cNvPr id="34" name="CuadroTexto 33">
            <a:extLst>
              <a:ext uri="{FF2B5EF4-FFF2-40B4-BE49-F238E27FC236}">
                <a16:creationId xmlns:a16="http://schemas.microsoft.com/office/drawing/2014/main" id="{9BE23176-D6CC-BDE8-CB57-2A5DBD78179B}"/>
              </a:ext>
            </a:extLst>
          </p:cNvPr>
          <p:cNvSpPr txBox="1"/>
          <p:nvPr/>
        </p:nvSpPr>
        <p:spPr>
          <a:xfrm>
            <a:off x="7144938" y="1859362"/>
            <a:ext cx="12493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400" b="1" err="1">
                <a:solidFill>
                  <a:schemeClr val="accent3">
                    <a:lumMod val="25000"/>
                  </a:schemeClr>
                </a:solidFill>
                <a:latin typeface="Abadi"/>
              </a:rPr>
              <a:t>requests.get</a:t>
            </a:r>
            <a:r>
              <a:rPr lang="es-MX" sz="1400" b="1">
                <a:solidFill>
                  <a:schemeClr val="accent3">
                    <a:lumMod val="25000"/>
                  </a:schemeClr>
                </a:solidFill>
                <a:latin typeface="Abadi"/>
              </a:rPr>
              <a:t>()</a:t>
            </a:r>
          </a:p>
        </p:txBody>
      </p:sp>
      <p:sp>
        <p:nvSpPr>
          <p:cNvPr id="36" name="CuadroTexto 35">
            <a:extLst>
              <a:ext uri="{FF2B5EF4-FFF2-40B4-BE49-F238E27FC236}">
                <a16:creationId xmlns:a16="http://schemas.microsoft.com/office/drawing/2014/main" id="{4A6F6648-4085-0CE4-D908-00D49D7A06C3}"/>
              </a:ext>
            </a:extLst>
          </p:cNvPr>
          <p:cNvSpPr txBox="1"/>
          <p:nvPr/>
        </p:nvSpPr>
        <p:spPr>
          <a:xfrm>
            <a:off x="7202088" y="2646761"/>
            <a:ext cx="12303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400" b="1">
                <a:solidFill>
                  <a:schemeClr val="accent3">
                    <a:lumMod val="25000"/>
                  </a:schemeClr>
                </a:solidFill>
                <a:latin typeface="Abadi"/>
              </a:rPr>
              <a:t>200: </a:t>
            </a:r>
            <a:r>
              <a:rPr lang="es-MX" sz="1400" b="1" err="1">
                <a:solidFill>
                  <a:schemeClr val="accent6"/>
                </a:solidFill>
                <a:latin typeface="Abadi"/>
              </a:rPr>
              <a:t>Success</a:t>
            </a:r>
            <a:endParaRPr lang="es-MX" sz="1400" b="1">
              <a:solidFill>
                <a:schemeClr val="accent6"/>
              </a:solidFill>
              <a:latin typeface="Abadi"/>
            </a:endParaRPr>
          </a:p>
        </p:txBody>
      </p:sp>
      <p:cxnSp>
        <p:nvCxnSpPr>
          <p:cNvPr id="38" name="Conector recto de flecha 37">
            <a:extLst>
              <a:ext uri="{FF2B5EF4-FFF2-40B4-BE49-F238E27FC236}">
                <a16:creationId xmlns:a16="http://schemas.microsoft.com/office/drawing/2014/main" id="{8160C193-4792-6A69-91E0-041A95AC4486}"/>
              </a:ext>
            </a:extLst>
          </p:cNvPr>
          <p:cNvCxnSpPr>
            <a:cxnSpLocks/>
          </p:cNvCxnSpPr>
          <p:nvPr/>
        </p:nvCxnSpPr>
        <p:spPr>
          <a:xfrm>
            <a:off x="10807700" y="3054350"/>
            <a:ext cx="0" cy="107950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88CA45E5-9B5F-3C9E-2465-9FD15281B7E9}"/>
              </a:ext>
            </a:extLst>
          </p:cNvPr>
          <p:cNvCxnSpPr>
            <a:cxnSpLocks/>
          </p:cNvCxnSpPr>
          <p:nvPr/>
        </p:nvCxnSpPr>
        <p:spPr>
          <a:xfrm flipV="1">
            <a:off x="10420350" y="3067050"/>
            <a:ext cx="6350" cy="104775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2" name="CuadroTexto 41">
            <a:extLst>
              <a:ext uri="{FF2B5EF4-FFF2-40B4-BE49-F238E27FC236}">
                <a16:creationId xmlns:a16="http://schemas.microsoft.com/office/drawing/2014/main" id="{A9FBFA67-EC5D-F8E8-BC55-794725A54738}"/>
              </a:ext>
            </a:extLst>
          </p:cNvPr>
          <p:cNvSpPr txBox="1"/>
          <p:nvPr/>
        </p:nvSpPr>
        <p:spPr>
          <a:xfrm>
            <a:off x="8941988" y="1859361"/>
            <a:ext cx="10652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400" b="1">
                <a:solidFill>
                  <a:schemeClr val="accent3">
                    <a:lumMod val="25000"/>
                  </a:schemeClr>
                </a:solidFill>
                <a:latin typeface="Abadi"/>
              </a:rPr>
              <a:t>HTTP GET</a:t>
            </a:r>
          </a:p>
        </p:txBody>
      </p:sp>
      <p:sp>
        <p:nvSpPr>
          <p:cNvPr id="44" name="CuadroTexto 43">
            <a:extLst>
              <a:ext uri="{FF2B5EF4-FFF2-40B4-BE49-F238E27FC236}">
                <a16:creationId xmlns:a16="http://schemas.microsoft.com/office/drawing/2014/main" id="{4AE00977-BF8F-84E9-2510-4CC4BB3C51E1}"/>
              </a:ext>
            </a:extLst>
          </p:cNvPr>
          <p:cNvSpPr txBox="1"/>
          <p:nvPr/>
        </p:nvSpPr>
        <p:spPr>
          <a:xfrm>
            <a:off x="9954813" y="3437336"/>
            <a:ext cx="4746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400" b="1">
                <a:solidFill>
                  <a:schemeClr val="accent3">
                    <a:lumMod val="25000"/>
                  </a:schemeClr>
                </a:solidFill>
                <a:latin typeface="Abadi"/>
              </a:rPr>
              <a:t>OK</a:t>
            </a:r>
          </a:p>
        </p:txBody>
      </p:sp>
      <p:sp>
        <p:nvSpPr>
          <p:cNvPr id="46" name="CuadroTexto 45">
            <a:extLst>
              <a:ext uri="{FF2B5EF4-FFF2-40B4-BE49-F238E27FC236}">
                <a16:creationId xmlns:a16="http://schemas.microsoft.com/office/drawing/2014/main" id="{FA98D0A6-8FA3-37F7-53FD-252FE815C97D}"/>
              </a:ext>
            </a:extLst>
          </p:cNvPr>
          <p:cNvSpPr txBox="1"/>
          <p:nvPr/>
        </p:nvSpPr>
        <p:spPr>
          <a:xfrm>
            <a:off x="10681888" y="3428040"/>
            <a:ext cx="12049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400" b="1" err="1">
                <a:solidFill>
                  <a:schemeClr val="accent3">
                    <a:lumMod val="25000"/>
                  </a:schemeClr>
                </a:solidFill>
                <a:latin typeface="Abadi"/>
              </a:rPr>
              <a:t>Get</a:t>
            </a:r>
            <a:r>
              <a:rPr lang="es-MX" sz="1400" b="1">
                <a:solidFill>
                  <a:schemeClr val="accent3">
                    <a:lumMod val="25000"/>
                  </a:schemeClr>
                </a:solidFill>
                <a:latin typeface="Abadi"/>
              </a:rPr>
              <a:t> HTML</a:t>
            </a:r>
          </a:p>
        </p:txBody>
      </p:sp>
      <p:cxnSp>
        <p:nvCxnSpPr>
          <p:cNvPr id="48" name="Conector recto de flecha 47">
            <a:extLst>
              <a:ext uri="{FF2B5EF4-FFF2-40B4-BE49-F238E27FC236}">
                <a16:creationId xmlns:a16="http://schemas.microsoft.com/office/drawing/2014/main" id="{010E1B8D-15EA-0F35-EFAC-140F3A899F8B}"/>
              </a:ext>
            </a:extLst>
          </p:cNvPr>
          <p:cNvCxnSpPr>
            <a:cxnSpLocks/>
          </p:cNvCxnSpPr>
          <p:nvPr/>
        </p:nvCxnSpPr>
        <p:spPr>
          <a:xfrm flipH="1">
            <a:off x="6648450" y="3060699"/>
            <a:ext cx="6350" cy="78105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D1F026B6-FA39-1351-F704-EABF1969D857}"/>
              </a:ext>
            </a:extLst>
          </p:cNvPr>
          <p:cNvCxnSpPr>
            <a:cxnSpLocks/>
          </p:cNvCxnSpPr>
          <p:nvPr/>
        </p:nvCxnSpPr>
        <p:spPr>
          <a:xfrm flipH="1">
            <a:off x="7099300" y="2597149"/>
            <a:ext cx="2762250" cy="166370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4" name="CuadroTexto 53">
            <a:extLst>
              <a:ext uri="{FF2B5EF4-FFF2-40B4-BE49-F238E27FC236}">
                <a16:creationId xmlns:a16="http://schemas.microsoft.com/office/drawing/2014/main" id="{9A2D7D96-9DC6-B57D-D0A1-6073022A45BF}"/>
              </a:ext>
            </a:extLst>
          </p:cNvPr>
          <p:cNvSpPr txBox="1"/>
          <p:nvPr/>
        </p:nvSpPr>
        <p:spPr>
          <a:xfrm rot="19740000">
            <a:off x="7716438" y="3427811"/>
            <a:ext cx="18272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400" b="1">
                <a:solidFill>
                  <a:srgbClr val="000000"/>
                </a:solidFill>
                <a:latin typeface="Abadi"/>
              </a:rPr>
              <a:t>Raw HTML file</a:t>
            </a:r>
          </a:p>
        </p:txBody>
      </p:sp>
      <p:cxnSp>
        <p:nvCxnSpPr>
          <p:cNvPr id="56" name="Conector recto de flecha 55">
            <a:extLst>
              <a:ext uri="{FF2B5EF4-FFF2-40B4-BE49-F238E27FC236}">
                <a16:creationId xmlns:a16="http://schemas.microsoft.com/office/drawing/2014/main" id="{85A08EE7-C282-71A6-3C48-D09FCB555F8F}"/>
              </a:ext>
            </a:extLst>
          </p:cNvPr>
          <p:cNvCxnSpPr>
            <a:cxnSpLocks/>
          </p:cNvCxnSpPr>
          <p:nvPr/>
        </p:nvCxnSpPr>
        <p:spPr>
          <a:xfrm flipH="1">
            <a:off x="6648450" y="4838698"/>
            <a:ext cx="6350" cy="78105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8" name="Imagen 57" descr="upload.wikimedia.org/wikipedia/commons/thumb/e/ed/...">
            <a:extLst>
              <a:ext uri="{FF2B5EF4-FFF2-40B4-BE49-F238E27FC236}">
                <a16:creationId xmlns:a16="http://schemas.microsoft.com/office/drawing/2014/main" id="{512756F4-09D5-C709-8771-3EE288F184FF}"/>
              </a:ext>
            </a:extLst>
          </p:cNvPr>
          <p:cNvPicPr>
            <a:picLocks noChangeAspect="1"/>
          </p:cNvPicPr>
          <p:nvPr/>
        </p:nvPicPr>
        <p:blipFill>
          <a:blip r:embed="rId8"/>
          <a:stretch>
            <a:fillRect/>
          </a:stretch>
        </p:blipFill>
        <p:spPr>
          <a:xfrm>
            <a:off x="5998798" y="5654476"/>
            <a:ext cx="1304359" cy="546351"/>
          </a:xfrm>
          <a:prstGeom prst="rect">
            <a:avLst/>
          </a:prstGeom>
        </p:spPr>
      </p:pic>
      <p:cxnSp>
        <p:nvCxnSpPr>
          <p:cNvPr id="60" name="Conector recto de flecha 59">
            <a:extLst>
              <a:ext uri="{FF2B5EF4-FFF2-40B4-BE49-F238E27FC236}">
                <a16:creationId xmlns:a16="http://schemas.microsoft.com/office/drawing/2014/main" id="{9B4D5D51-E2C8-45B8-41B4-D3370D67C203}"/>
              </a:ext>
            </a:extLst>
          </p:cNvPr>
          <p:cNvCxnSpPr>
            <a:cxnSpLocks/>
          </p:cNvCxnSpPr>
          <p:nvPr/>
        </p:nvCxnSpPr>
        <p:spPr>
          <a:xfrm flipV="1">
            <a:off x="7454900" y="5911848"/>
            <a:ext cx="73025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62" name="Imagen 61">
            <a:extLst>
              <a:ext uri="{FF2B5EF4-FFF2-40B4-BE49-F238E27FC236}">
                <a16:creationId xmlns:a16="http://schemas.microsoft.com/office/drawing/2014/main" id="{F88FAABB-88F0-0D6B-485D-FAE9882D69F9}"/>
              </a:ext>
            </a:extLst>
          </p:cNvPr>
          <p:cNvPicPr>
            <a:picLocks noChangeAspect="1"/>
          </p:cNvPicPr>
          <p:nvPr/>
        </p:nvPicPr>
        <p:blipFill>
          <a:blip r:embed="rId9"/>
          <a:stretch>
            <a:fillRect/>
          </a:stretch>
        </p:blipFill>
        <p:spPr>
          <a:xfrm>
            <a:off x="7454900" y="5467350"/>
            <a:ext cx="520700" cy="552450"/>
          </a:xfrm>
          <a:prstGeom prst="rect">
            <a:avLst/>
          </a:prstGeom>
        </p:spPr>
      </p:pic>
      <p:sp>
        <p:nvSpPr>
          <p:cNvPr id="64" name="CuadroTexto 63">
            <a:extLst>
              <a:ext uri="{FF2B5EF4-FFF2-40B4-BE49-F238E27FC236}">
                <a16:creationId xmlns:a16="http://schemas.microsoft.com/office/drawing/2014/main" id="{38102BF0-DBE3-9470-9D4C-03ECC05D841B}"/>
              </a:ext>
            </a:extLst>
          </p:cNvPr>
          <p:cNvSpPr txBox="1"/>
          <p:nvPr/>
        </p:nvSpPr>
        <p:spPr>
          <a:xfrm>
            <a:off x="7925988" y="4875611"/>
            <a:ext cx="175104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400" b="1" err="1">
                <a:solidFill>
                  <a:schemeClr val="accent3">
                    <a:lumMod val="25000"/>
                  </a:schemeClr>
                </a:solidFill>
                <a:latin typeface="Abadi"/>
              </a:rPr>
              <a:t>pandas.DataFrame</a:t>
            </a:r>
            <a:r>
              <a:rPr lang="es-MX" sz="1400" b="1">
                <a:solidFill>
                  <a:schemeClr val="accent3">
                    <a:lumMod val="25000"/>
                  </a:schemeClr>
                </a:solidFill>
                <a:latin typeface="Abadi"/>
              </a:rPr>
              <a:t> </a:t>
            </a:r>
            <a:r>
              <a:rPr lang="es-MX" sz="1400" b="1" err="1">
                <a:solidFill>
                  <a:schemeClr val="accent3">
                    <a:lumMod val="25000"/>
                  </a:schemeClr>
                </a:solidFill>
                <a:latin typeface="Abadi"/>
              </a:rPr>
              <a:t>object</a:t>
            </a:r>
            <a:endParaRPr lang="es-MX" sz="1400" b="1">
              <a:solidFill>
                <a:schemeClr val="accent3">
                  <a:lumMod val="25000"/>
                </a:schemeClr>
              </a:solidFill>
              <a:latin typeface="Abadi"/>
            </a:endParaRPr>
          </a:p>
        </p:txBody>
      </p:sp>
      <p:sp>
        <p:nvSpPr>
          <p:cNvPr id="66" name="Title 1">
            <a:extLst>
              <a:ext uri="{FF2B5EF4-FFF2-40B4-BE49-F238E27FC236}">
                <a16:creationId xmlns:a16="http://schemas.microsoft.com/office/drawing/2014/main" id="{90AC0064-8404-E3E7-583F-7CC12DBDA4D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p>
        </p:txBody>
      </p:sp>
      <p:pic>
        <p:nvPicPr>
          <p:cNvPr id="67" name="Imagen 66" descr="Wikipedia - Wikipedia, la enciclopedia libre">
            <a:extLst>
              <a:ext uri="{FF2B5EF4-FFF2-40B4-BE49-F238E27FC236}">
                <a16:creationId xmlns:a16="http://schemas.microsoft.com/office/drawing/2014/main" id="{BC5CEEDA-2B79-C09E-4C6E-4089EDF18E82}"/>
              </a:ext>
            </a:extLst>
          </p:cNvPr>
          <p:cNvPicPr>
            <a:picLocks noChangeAspect="1"/>
          </p:cNvPicPr>
          <p:nvPr/>
        </p:nvPicPr>
        <p:blipFill>
          <a:blip r:embed="rId10"/>
          <a:stretch>
            <a:fillRect/>
          </a:stretch>
        </p:blipFill>
        <p:spPr>
          <a:xfrm>
            <a:off x="10007600" y="4291965"/>
            <a:ext cx="1263650" cy="1176020"/>
          </a:xfrm>
          <a:prstGeom prst="rect">
            <a:avLst/>
          </a:prstGeom>
        </p:spPr>
      </p:pic>
      <p:pic>
        <p:nvPicPr>
          <p:cNvPr id="68" name="Imagen 67">
            <a:extLst>
              <a:ext uri="{FF2B5EF4-FFF2-40B4-BE49-F238E27FC236}">
                <a16:creationId xmlns:a16="http://schemas.microsoft.com/office/drawing/2014/main" id="{72C17261-0795-2281-5814-163648BE03C0}"/>
              </a:ext>
            </a:extLst>
          </p:cNvPr>
          <p:cNvPicPr>
            <a:picLocks noChangeAspect="1"/>
          </p:cNvPicPr>
          <p:nvPr/>
        </p:nvPicPr>
        <p:blipFill>
          <a:blip r:embed="rId11"/>
          <a:stretch>
            <a:fillRect/>
          </a:stretch>
        </p:blipFill>
        <p:spPr>
          <a:xfrm>
            <a:off x="6216650" y="3937000"/>
            <a:ext cx="787400" cy="787400"/>
          </a:xfrm>
          <a:prstGeom prst="rect">
            <a:avLst/>
          </a:prstGeom>
        </p:spPr>
      </p:pic>
      <p:sp>
        <p:nvSpPr>
          <p:cNvPr id="2" name="CuadroTexto 1">
            <a:extLst>
              <a:ext uri="{FF2B5EF4-FFF2-40B4-BE49-F238E27FC236}">
                <a16:creationId xmlns:a16="http://schemas.microsoft.com/office/drawing/2014/main" id="{E8599FF3-1B5E-B351-64C9-32803564C770}"/>
              </a:ext>
            </a:extLst>
          </p:cNvPr>
          <p:cNvSpPr txBox="1"/>
          <p:nvPr/>
        </p:nvSpPr>
        <p:spPr>
          <a:xfrm>
            <a:off x="10040538" y="5498140"/>
            <a:ext cx="120494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400" b="1">
                <a:solidFill>
                  <a:schemeClr val="accent3">
                    <a:lumMod val="25000"/>
                  </a:schemeClr>
                </a:solidFill>
                <a:latin typeface="Abadi"/>
              </a:rPr>
              <a:t>Wikipedia page</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Panorámica</PresentationFormat>
  <Slides>48</Slides>
  <Notes>5</Notes>
  <HiddenSlides>0</HiddenSlides>
  <ScaleCrop>false</ScaleCrop>
  <HeadingPairs>
    <vt:vector size="4" baseType="variant">
      <vt:variant>
        <vt:lpstr>Tema</vt:lpstr>
      </vt:variant>
      <vt:variant>
        <vt:i4>1</vt:i4>
      </vt:variant>
      <vt:variant>
        <vt:lpstr>Títulos de diapositiva</vt:lpstr>
      </vt:variant>
      <vt:variant>
        <vt:i4>48</vt:i4>
      </vt:variant>
    </vt:vector>
  </HeadingPairs>
  <TitlesOfParts>
    <vt:vector size="49" baseType="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556</cp:revision>
  <dcterms:created xsi:type="dcterms:W3CDTF">2021-04-29T18:58:34Z</dcterms:created>
  <dcterms:modified xsi:type="dcterms:W3CDTF">2024-04-02T00:09:45Z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